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75" r:id="rId3"/>
  </p:sldMasterIdLst>
  <p:notesMasterIdLst>
    <p:notesMasterId r:id="rId23"/>
  </p:notesMasterIdLst>
  <p:sldIdLst>
    <p:sldId id="261" r:id="rId4"/>
    <p:sldId id="260" r:id="rId5"/>
    <p:sldId id="275" r:id="rId6"/>
    <p:sldId id="257" r:id="rId7"/>
    <p:sldId id="270" r:id="rId8"/>
    <p:sldId id="269" r:id="rId9"/>
    <p:sldId id="259" r:id="rId10"/>
    <p:sldId id="276" r:id="rId11"/>
    <p:sldId id="263" r:id="rId12"/>
    <p:sldId id="277" r:id="rId13"/>
    <p:sldId id="262" r:id="rId14"/>
    <p:sldId id="266" r:id="rId15"/>
    <p:sldId id="2147479553" r:id="rId16"/>
    <p:sldId id="2147479555" r:id="rId17"/>
    <p:sldId id="2147479592" r:id="rId18"/>
    <p:sldId id="2147479564" r:id="rId19"/>
    <p:sldId id="2146846614" r:id="rId20"/>
    <p:sldId id="2147479595"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876" autoAdjust="0"/>
  </p:normalViewPr>
  <p:slideViewPr>
    <p:cSldViewPr snapToGrid="0">
      <p:cViewPr varScale="1">
        <p:scale>
          <a:sx n="90" d="100"/>
          <a:sy n="90" d="100"/>
        </p:scale>
        <p:origin x="44"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C74497-6CD0-4411-97F5-647CF314A69C}" type="doc">
      <dgm:prSet loTypeId="urn:microsoft.com/office/officeart/2005/8/layout/hList7" loCatId="list" qsTypeId="urn:microsoft.com/office/officeart/2005/8/quickstyle/simple1" qsCatId="simple" csTypeId="urn:microsoft.com/office/officeart/2005/8/colors/accent2_1" csCatId="accent2" phldr="1"/>
      <dgm:spPr/>
      <dgm:t>
        <a:bodyPr/>
        <a:lstStyle/>
        <a:p>
          <a:endParaRPr lang="en-AU"/>
        </a:p>
      </dgm:t>
    </dgm:pt>
    <dgm:pt modelId="{1331033F-3094-4AD8-A818-3E1CB6A4CBB5}">
      <dgm:prSet/>
      <dgm:spPr/>
      <dgm:t>
        <a:bodyPr/>
        <a:lstStyle/>
        <a:p>
          <a:r>
            <a:rPr lang="en-AU"/>
            <a:t>Applications are more than Kubernetes!</a:t>
          </a:r>
        </a:p>
      </dgm:t>
    </dgm:pt>
    <dgm:pt modelId="{4AC46CCD-F048-4866-834C-11A074F5037E}" type="parTrans" cxnId="{0126C2E1-0986-4920-A6F5-1701DB8D2B69}">
      <dgm:prSet/>
      <dgm:spPr/>
      <dgm:t>
        <a:bodyPr/>
        <a:lstStyle/>
        <a:p>
          <a:endParaRPr lang="en-AU"/>
        </a:p>
      </dgm:t>
    </dgm:pt>
    <dgm:pt modelId="{F402CBED-58B3-45CE-95EB-2696461DF5C8}" type="sibTrans" cxnId="{0126C2E1-0986-4920-A6F5-1701DB8D2B69}">
      <dgm:prSet/>
      <dgm:spPr/>
      <dgm:t>
        <a:bodyPr/>
        <a:lstStyle/>
        <a:p>
          <a:endParaRPr lang="en-AU"/>
        </a:p>
      </dgm:t>
    </dgm:pt>
    <dgm:pt modelId="{53242B33-20BD-4393-9DB0-F106C62133F6}">
      <dgm:prSet/>
      <dgm:spPr/>
      <dgm:t>
        <a:bodyPr/>
        <a:lstStyle/>
        <a:p>
          <a:r>
            <a:rPr lang="en-AU"/>
            <a:t>Developers, platform engineers, and IT Ops need to collaborate.</a:t>
          </a:r>
        </a:p>
      </dgm:t>
    </dgm:pt>
    <dgm:pt modelId="{3597FBDE-67D9-4F30-A608-78DE572DE45C}" type="parTrans" cxnId="{9901AF67-AD0C-4DEC-8094-C6ECE8426185}">
      <dgm:prSet/>
      <dgm:spPr/>
      <dgm:t>
        <a:bodyPr/>
        <a:lstStyle/>
        <a:p>
          <a:endParaRPr lang="en-AU"/>
        </a:p>
      </dgm:t>
    </dgm:pt>
    <dgm:pt modelId="{753319EF-C677-4EF8-B0FE-717310557BFD}" type="sibTrans" cxnId="{9901AF67-AD0C-4DEC-8094-C6ECE8426185}">
      <dgm:prSet/>
      <dgm:spPr/>
      <dgm:t>
        <a:bodyPr/>
        <a:lstStyle/>
        <a:p>
          <a:endParaRPr lang="en-AU"/>
        </a:p>
      </dgm:t>
    </dgm:pt>
    <dgm:pt modelId="{D71BD402-3449-409B-9AFB-8111CDDAA731}">
      <dgm:prSet/>
      <dgm:spPr/>
      <dgm:t>
        <a:bodyPr/>
        <a:lstStyle/>
        <a:p>
          <a:r>
            <a:rPr lang="en-AU"/>
            <a:t>Applications lack an industry wide-definition.</a:t>
          </a:r>
        </a:p>
      </dgm:t>
    </dgm:pt>
    <dgm:pt modelId="{DD5EB67E-C6C1-4B5D-9938-2E60A9744E57}" type="parTrans" cxnId="{AEF9AC57-1151-4677-AD6D-560F7E97106A}">
      <dgm:prSet/>
      <dgm:spPr/>
      <dgm:t>
        <a:bodyPr/>
        <a:lstStyle/>
        <a:p>
          <a:endParaRPr lang="en-AU"/>
        </a:p>
      </dgm:t>
    </dgm:pt>
    <dgm:pt modelId="{9056D65C-3F7A-494C-A224-904B387E0623}" type="sibTrans" cxnId="{AEF9AC57-1151-4677-AD6D-560F7E97106A}">
      <dgm:prSet/>
      <dgm:spPr/>
      <dgm:t>
        <a:bodyPr/>
        <a:lstStyle/>
        <a:p>
          <a:endParaRPr lang="en-AU"/>
        </a:p>
      </dgm:t>
    </dgm:pt>
    <dgm:pt modelId="{FF5DBEE0-48F9-425A-BD15-AB604C43AF57}" type="pres">
      <dgm:prSet presAssocID="{AEC74497-6CD0-4411-97F5-647CF314A69C}" presName="Name0" presStyleCnt="0">
        <dgm:presLayoutVars>
          <dgm:dir/>
          <dgm:resizeHandles val="exact"/>
        </dgm:presLayoutVars>
      </dgm:prSet>
      <dgm:spPr/>
    </dgm:pt>
    <dgm:pt modelId="{A67A4A3F-057F-42ED-A074-EA74727A47A1}" type="pres">
      <dgm:prSet presAssocID="{AEC74497-6CD0-4411-97F5-647CF314A69C}" presName="fgShape" presStyleLbl="fgShp" presStyleIdx="0" presStyleCnt="1"/>
      <dgm:spPr/>
    </dgm:pt>
    <dgm:pt modelId="{94D62E9D-F2C3-433A-86C2-31188AFC67D0}" type="pres">
      <dgm:prSet presAssocID="{AEC74497-6CD0-4411-97F5-647CF314A69C}" presName="linComp" presStyleCnt="0"/>
      <dgm:spPr/>
    </dgm:pt>
    <dgm:pt modelId="{9C114098-E2E1-4303-AEF0-FB84A2D9A607}" type="pres">
      <dgm:prSet presAssocID="{1331033F-3094-4AD8-A818-3E1CB6A4CBB5}" presName="compNode" presStyleCnt="0"/>
      <dgm:spPr/>
    </dgm:pt>
    <dgm:pt modelId="{BD66C512-46FD-4868-B2BE-07EA554E98DA}" type="pres">
      <dgm:prSet presAssocID="{1331033F-3094-4AD8-A818-3E1CB6A4CBB5}" presName="bkgdShape" presStyleLbl="node1" presStyleIdx="0" presStyleCnt="3"/>
      <dgm:spPr/>
    </dgm:pt>
    <dgm:pt modelId="{49CF41D1-035F-411E-889A-FABA4EC2317C}" type="pres">
      <dgm:prSet presAssocID="{1331033F-3094-4AD8-A818-3E1CB6A4CBB5}" presName="nodeTx" presStyleLbl="node1" presStyleIdx="0" presStyleCnt="3">
        <dgm:presLayoutVars>
          <dgm:bulletEnabled val="1"/>
        </dgm:presLayoutVars>
      </dgm:prSet>
      <dgm:spPr/>
    </dgm:pt>
    <dgm:pt modelId="{CD07FA07-5A86-4B1C-A3F3-B50B629683BF}" type="pres">
      <dgm:prSet presAssocID="{1331033F-3094-4AD8-A818-3E1CB6A4CBB5}" presName="invisiNode" presStyleLbl="node1" presStyleIdx="0" presStyleCnt="3"/>
      <dgm:spPr/>
    </dgm:pt>
    <dgm:pt modelId="{425D2129-C511-4296-B2DB-64886C26220E}" type="pres">
      <dgm:prSet presAssocID="{1331033F-3094-4AD8-A818-3E1CB6A4CBB5}" presName="imagNod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male outline"/>
        </a:ext>
      </dgm:extLst>
    </dgm:pt>
    <dgm:pt modelId="{8732EC60-CD6F-42B9-931B-8A1D8CC2D0D1}" type="pres">
      <dgm:prSet presAssocID="{F402CBED-58B3-45CE-95EB-2696461DF5C8}" presName="sibTrans" presStyleLbl="sibTrans2D1" presStyleIdx="0" presStyleCnt="0"/>
      <dgm:spPr/>
    </dgm:pt>
    <dgm:pt modelId="{657F7EB6-1C15-449D-84E6-D19934CEFCBF}" type="pres">
      <dgm:prSet presAssocID="{53242B33-20BD-4393-9DB0-F106C62133F6}" presName="compNode" presStyleCnt="0"/>
      <dgm:spPr/>
    </dgm:pt>
    <dgm:pt modelId="{819179C4-FD08-4ACD-89CF-D30C55D53EC3}" type="pres">
      <dgm:prSet presAssocID="{53242B33-20BD-4393-9DB0-F106C62133F6}" presName="bkgdShape" presStyleLbl="node1" presStyleIdx="1" presStyleCnt="3"/>
      <dgm:spPr/>
    </dgm:pt>
    <dgm:pt modelId="{55FD237E-4A97-4062-BAD1-5A3DF9BCF080}" type="pres">
      <dgm:prSet presAssocID="{53242B33-20BD-4393-9DB0-F106C62133F6}" presName="nodeTx" presStyleLbl="node1" presStyleIdx="1" presStyleCnt="3">
        <dgm:presLayoutVars>
          <dgm:bulletEnabled val="1"/>
        </dgm:presLayoutVars>
      </dgm:prSet>
      <dgm:spPr/>
    </dgm:pt>
    <dgm:pt modelId="{D745EAE4-20B0-4C24-9468-0E85C20B0526}" type="pres">
      <dgm:prSet presAssocID="{53242B33-20BD-4393-9DB0-F106C62133F6}" presName="invisiNode" presStyleLbl="node1" presStyleIdx="1" presStyleCnt="3"/>
      <dgm:spPr/>
    </dgm:pt>
    <dgm:pt modelId="{9224FA10-783C-4164-A85C-F415EA0DE460}" type="pres">
      <dgm:prSet presAssocID="{53242B33-20BD-4393-9DB0-F106C62133F6}" presName="imagNod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s outline"/>
        </a:ext>
      </dgm:extLst>
    </dgm:pt>
    <dgm:pt modelId="{A613FC01-AEA9-4818-A77C-F733073F3186}" type="pres">
      <dgm:prSet presAssocID="{753319EF-C677-4EF8-B0FE-717310557BFD}" presName="sibTrans" presStyleLbl="sibTrans2D1" presStyleIdx="0" presStyleCnt="0"/>
      <dgm:spPr/>
    </dgm:pt>
    <dgm:pt modelId="{C6AF12B8-52A4-41EE-BAC4-4A04F577BACB}" type="pres">
      <dgm:prSet presAssocID="{D71BD402-3449-409B-9AFB-8111CDDAA731}" presName="compNode" presStyleCnt="0"/>
      <dgm:spPr/>
    </dgm:pt>
    <dgm:pt modelId="{9FE14B5F-BB32-4B07-8FEB-DC6AE1AB37F2}" type="pres">
      <dgm:prSet presAssocID="{D71BD402-3449-409B-9AFB-8111CDDAA731}" presName="bkgdShape" presStyleLbl="node1" presStyleIdx="2" presStyleCnt="3"/>
      <dgm:spPr/>
    </dgm:pt>
    <dgm:pt modelId="{6682C00A-A400-43A5-8F93-DAF49CB49B0B}" type="pres">
      <dgm:prSet presAssocID="{D71BD402-3449-409B-9AFB-8111CDDAA731}" presName="nodeTx" presStyleLbl="node1" presStyleIdx="2" presStyleCnt="3">
        <dgm:presLayoutVars>
          <dgm:bulletEnabled val="1"/>
        </dgm:presLayoutVars>
      </dgm:prSet>
      <dgm:spPr/>
    </dgm:pt>
    <dgm:pt modelId="{657140C0-0EF3-4383-817B-C119722E74E2}" type="pres">
      <dgm:prSet presAssocID="{D71BD402-3449-409B-9AFB-8111CDDAA731}" presName="invisiNode" presStyleLbl="node1" presStyleIdx="2" presStyleCnt="3"/>
      <dgm:spPr/>
    </dgm:pt>
    <dgm:pt modelId="{8F3E7A04-52EE-4504-85F8-164A7B5CC21C}" type="pres">
      <dgm:prSet presAssocID="{D71BD402-3449-409B-9AFB-8111CDDAA731}" presName="imagNod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ddress Book outline"/>
        </a:ext>
      </dgm:extLst>
    </dgm:pt>
  </dgm:ptLst>
  <dgm:cxnLst>
    <dgm:cxn modelId="{FC7BA90D-4421-429F-9E89-75F29A373D32}" type="presOf" srcId="{AEC74497-6CD0-4411-97F5-647CF314A69C}" destId="{FF5DBEE0-48F9-425A-BD15-AB604C43AF57}" srcOrd="0" destOrd="0" presId="urn:microsoft.com/office/officeart/2005/8/layout/hList7"/>
    <dgm:cxn modelId="{E4291C18-8BA3-4835-8AF9-1890D121114B}" type="presOf" srcId="{1331033F-3094-4AD8-A818-3E1CB6A4CBB5}" destId="{49CF41D1-035F-411E-889A-FABA4EC2317C}" srcOrd="1" destOrd="0" presId="urn:microsoft.com/office/officeart/2005/8/layout/hList7"/>
    <dgm:cxn modelId="{CF29D826-D9A0-4687-B2CF-6A828DDE4066}" type="presOf" srcId="{1331033F-3094-4AD8-A818-3E1CB6A4CBB5}" destId="{BD66C512-46FD-4868-B2BE-07EA554E98DA}" srcOrd="0" destOrd="0" presId="urn:microsoft.com/office/officeart/2005/8/layout/hList7"/>
    <dgm:cxn modelId="{CEB10233-F346-4B50-A03C-67433073075B}" type="presOf" srcId="{753319EF-C677-4EF8-B0FE-717310557BFD}" destId="{A613FC01-AEA9-4818-A77C-F733073F3186}" srcOrd="0" destOrd="0" presId="urn:microsoft.com/office/officeart/2005/8/layout/hList7"/>
    <dgm:cxn modelId="{5A2B6F3E-A62B-475C-88DF-D51C54D0A12A}" type="presOf" srcId="{D71BD402-3449-409B-9AFB-8111CDDAA731}" destId="{6682C00A-A400-43A5-8F93-DAF49CB49B0B}" srcOrd="1" destOrd="0" presId="urn:microsoft.com/office/officeart/2005/8/layout/hList7"/>
    <dgm:cxn modelId="{9901AF67-AD0C-4DEC-8094-C6ECE8426185}" srcId="{AEC74497-6CD0-4411-97F5-647CF314A69C}" destId="{53242B33-20BD-4393-9DB0-F106C62133F6}" srcOrd="1" destOrd="0" parTransId="{3597FBDE-67D9-4F30-A608-78DE572DE45C}" sibTransId="{753319EF-C677-4EF8-B0FE-717310557BFD}"/>
    <dgm:cxn modelId="{51CAEE70-6B4A-41CD-922F-3C4F3E243F8D}" type="presOf" srcId="{D71BD402-3449-409B-9AFB-8111CDDAA731}" destId="{9FE14B5F-BB32-4B07-8FEB-DC6AE1AB37F2}" srcOrd="0" destOrd="0" presId="urn:microsoft.com/office/officeart/2005/8/layout/hList7"/>
    <dgm:cxn modelId="{AEF9AC57-1151-4677-AD6D-560F7E97106A}" srcId="{AEC74497-6CD0-4411-97F5-647CF314A69C}" destId="{D71BD402-3449-409B-9AFB-8111CDDAA731}" srcOrd="2" destOrd="0" parTransId="{DD5EB67E-C6C1-4B5D-9938-2E60A9744E57}" sibTransId="{9056D65C-3F7A-494C-A224-904B387E0623}"/>
    <dgm:cxn modelId="{C0A21F96-BE93-4225-A575-FC08E853F4AD}" type="presOf" srcId="{53242B33-20BD-4393-9DB0-F106C62133F6}" destId="{819179C4-FD08-4ACD-89CF-D30C55D53EC3}" srcOrd="0" destOrd="0" presId="urn:microsoft.com/office/officeart/2005/8/layout/hList7"/>
    <dgm:cxn modelId="{800A87A1-5AA2-4122-A76B-D2B268320917}" type="presOf" srcId="{53242B33-20BD-4393-9DB0-F106C62133F6}" destId="{55FD237E-4A97-4062-BAD1-5A3DF9BCF080}" srcOrd="1" destOrd="0" presId="urn:microsoft.com/office/officeart/2005/8/layout/hList7"/>
    <dgm:cxn modelId="{1D83EAA9-1CF9-4276-A33A-972067021128}" type="presOf" srcId="{F402CBED-58B3-45CE-95EB-2696461DF5C8}" destId="{8732EC60-CD6F-42B9-931B-8A1D8CC2D0D1}" srcOrd="0" destOrd="0" presId="urn:microsoft.com/office/officeart/2005/8/layout/hList7"/>
    <dgm:cxn modelId="{0126C2E1-0986-4920-A6F5-1701DB8D2B69}" srcId="{AEC74497-6CD0-4411-97F5-647CF314A69C}" destId="{1331033F-3094-4AD8-A818-3E1CB6A4CBB5}" srcOrd="0" destOrd="0" parTransId="{4AC46CCD-F048-4866-834C-11A074F5037E}" sibTransId="{F402CBED-58B3-45CE-95EB-2696461DF5C8}"/>
    <dgm:cxn modelId="{D87285AD-CE17-42E8-AEB7-93CFE410C605}" type="presParOf" srcId="{FF5DBEE0-48F9-425A-BD15-AB604C43AF57}" destId="{A67A4A3F-057F-42ED-A074-EA74727A47A1}" srcOrd="0" destOrd="0" presId="urn:microsoft.com/office/officeart/2005/8/layout/hList7"/>
    <dgm:cxn modelId="{4FB456B0-C498-4400-9B50-E33912464658}" type="presParOf" srcId="{FF5DBEE0-48F9-425A-BD15-AB604C43AF57}" destId="{94D62E9D-F2C3-433A-86C2-31188AFC67D0}" srcOrd="1" destOrd="0" presId="urn:microsoft.com/office/officeart/2005/8/layout/hList7"/>
    <dgm:cxn modelId="{564C2918-A300-40F8-BC05-1885B613C50B}" type="presParOf" srcId="{94D62E9D-F2C3-433A-86C2-31188AFC67D0}" destId="{9C114098-E2E1-4303-AEF0-FB84A2D9A607}" srcOrd="0" destOrd="0" presId="urn:microsoft.com/office/officeart/2005/8/layout/hList7"/>
    <dgm:cxn modelId="{9A62B664-283F-40AD-B56B-08D5A8D1E186}" type="presParOf" srcId="{9C114098-E2E1-4303-AEF0-FB84A2D9A607}" destId="{BD66C512-46FD-4868-B2BE-07EA554E98DA}" srcOrd="0" destOrd="0" presId="urn:microsoft.com/office/officeart/2005/8/layout/hList7"/>
    <dgm:cxn modelId="{294061F8-A3D2-447A-B989-06AC8F50EC0D}" type="presParOf" srcId="{9C114098-E2E1-4303-AEF0-FB84A2D9A607}" destId="{49CF41D1-035F-411E-889A-FABA4EC2317C}" srcOrd="1" destOrd="0" presId="urn:microsoft.com/office/officeart/2005/8/layout/hList7"/>
    <dgm:cxn modelId="{8A81459C-4401-4D33-B75A-3D99A78EE95C}" type="presParOf" srcId="{9C114098-E2E1-4303-AEF0-FB84A2D9A607}" destId="{CD07FA07-5A86-4B1C-A3F3-B50B629683BF}" srcOrd="2" destOrd="0" presId="urn:microsoft.com/office/officeart/2005/8/layout/hList7"/>
    <dgm:cxn modelId="{B7ADE6AC-E145-40D3-B56B-90DF6363A3C7}" type="presParOf" srcId="{9C114098-E2E1-4303-AEF0-FB84A2D9A607}" destId="{425D2129-C511-4296-B2DB-64886C26220E}" srcOrd="3" destOrd="0" presId="urn:microsoft.com/office/officeart/2005/8/layout/hList7"/>
    <dgm:cxn modelId="{2E464CCC-A3F8-425B-BB4C-E338D69A1818}" type="presParOf" srcId="{94D62E9D-F2C3-433A-86C2-31188AFC67D0}" destId="{8732EC60-CD6F-42B9-931B-8A1D8CC2D0D1}" srcOrd="1" destOrd="0" presId="urn:microsoft.com/office/officeart/2005/8/layout/hList7"/>
    <dgm:cxn modelId="{F4AFE289-CB37-4E70-AD9E-5A1F20E9D7CD}" type="presParOf" srcId="{94D62E9D-F2C3-433A-86C2-31188AFC67D0}" destId="{657F7EB6-1C15-449D-84E6-D19934CEFCBF}" srcOrd="2" destOrd="0" presId="urn:microsoft.com/office/officeart/2005/8/layout/hList7"/>
    <dgm:cxn modelId="{7D9E4651-51F8-4D18-B4BD-96F46FB2F42D}" type="presParOf" srcId="{657F7EB6-1C15-449D-84E6-D19934CEFCBF}" destId="{819179C4-FD08-4ACD-89CF-D30C55D53EC3}" srcOrd="0" destOrd="0" presId="urn:microsoft.com/office/officeart/2005/8/layout/hList7"/>
    <dgm:cxn modelId="{A89324E0-8F5D-4387-93AE-6CD5C6E23910}" type="presParOf" srcId="{657F7EB6-1C15-449D-84E6-D19934CEFCBF}" destId="{55FD237E-4A97-4062-BAD1-5A3DF9BCF080}" srcOrd="1" destOrd="0" presId="urn:microsoft.com/office/officeart/2005/8/layout/hList7"/>
    <dgm:cxn modelId="{4E6A0F19-33D5-4AEC-894D-559CB1E27DCD}" type="presParOf" srcId="{657F7EB6-1C15-449D-84E6-D19934CEFCBF}" destId="{D745EAE4-20B0-4C24-9468-0E85C20B0526}" srcOrd="2" destOrd="0" presId="urn:microsoft.com/office/officeart/2005/8/layout/hList7"/>
    <dgm:cxn modelId="{444C359A-6EC7-4939-BDFF-A47DF3E81A93}" type="presParOf" srcId="{657F7EB6-1C15-449D-84E6-D19934CEFCBF}" destId="{9224FA10-783C-4164-A85C-F415EA0DE460}" srcOrd="3" destOrd="0" presId="urn:microsoft.com/office/officeart/2005/8/layout/hList7"/>
    <dgm:cxn modelId="{F0855CDD-9608-41CB-9E78-C041B610C116}" type="presParOf" srcId="{94D62E9D-F2C3-433A-86C2-31188AFC67D0}" destId="{A613FC01-AEA9-4818-A77C-F733073F3186}" srcOrd="3" destOrd="0" presId="urn:microsoft.com/office/officeart/2005/8/layout/hList7"/>
    <dgm:cxn modelId="{C4801A9A-71A1-4106-AEFA-16B80052FFC7}" type="presParOf" srcId="{94D62E9D-F2C3-433A-86C2-31188AFC67D0}" destId="{C6AF12B8-52A4-41EE-BAC4-4A04F577BACB}" srcOrd="4" destOrd="0" presId="urn:microsoft.com/office/officeart/2005/8/layout/hList7"/>
    <dgm:cxn modelId="{11708716-71BE-4D17-B615-B93FB8487239}" type="presParOf" srcId="{C6AF12B8-52A4-41EE-BAC4-4A04F577BACB}" destId="{9FE14B5F-BB32-4B07-8FEB-DC6AE1AB37F2}" srcOrd="0" destOrd="0" presId="urn:microsoft.com/office/officeart/2005/8/layout/hList7"/>
    <dgm:cxn modelId="{788972ED-A87A-4A55-B068-B47D9032BBEA}" type="presParOf" srcId="{C6AF12B8-52A4-41EE-BAC4-4A04F577BACB}" destId="{6682C00A-A400-43A5-8F93-DAF49CB49B0B}" srcOrd="1" destOrd="0" presId="urn:microsoft.com/office/officeart/2005/8/layout/hList7"/>
    <dgm:cxn modelId="{3E4F9431-D19A-4687-8077-C428F508CF66}" type="presParOf" srcId="{C6AF12B8-52A4-41EE-BAC4-4A04F577BACB}" destId="{657140C0-0EF3-4383-817B-C119722E74E2}" srcOrd="2" destOrd="0" presId="urn:microsoft.com/office/officeart/2005/8/layout/hList7"/>
    <dgm:cxn modelId="{3486B6C6-B02C-451A-9F7A-70FE2E6D4FDF}" type="presParOf" srcId="{C6AF12B8-52A4-41EE-BAC4-4A04F577BACB}" destId="{8F3E7A04-52EE-4504-85F8-164A7B5CC21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6C512-46FD-4868-B2BE-07EA554E98DA}">
      <dsp:nvSpPr>
        <dsp:cNvPr id="0" name=""/>
        <dsp:cNvSpPr/>
      </dsp:nvSpPr>
      <dsp:spPr>
        <a:xfrm>
          <a:off x="2207"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AU" sz="2700" kern="1200"/>
            <a:t>Applications are more than Kubernetes!</a:t>
          </a:r>
        </a:p>
      </dsp:txBody>
      <dsp:txXfrm>
        <a:off x="2207" y="1740535"/>
        <a:ext cx="3435027" cy="1740535"/>
      </dsp:txXfrm>
    </dsp:sp>
    <dsp:sp modelId="{425D2129-C511-4296-B2DB-64886C26220E}">
      <dsp:nvSpPr>
        <dsp:cNvPr id="0" name=""/>
        <dsp:cNvSpPr/>
      </dsp:nvSpPr>
      <dsp:spPr>
        <a:xfrm>
          <a:off x="995223" y="261080"/>
          <a:ext cx="1448995" cy="1448995"/>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9179C4-FD08-4ACD-89CF-D30C55D53EC3}">
      <dsp:nvSpPr>
        <dsp:cNvPr id="0" name=""/>
        <dsp:cNvSpPr/>
      </dsp:nvSpPr>
      <dsp:spPr>
        <a:xfrm>
          <a:off x="3540286"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AU" sz="2700" kern="1200"/>
            <a:t>Developers, platform engineers, and IT Ops need to collaborate.</a:t>
          </a:r>
        </a:p>
      </dsp:txBody>
      <dsp:txXfrm>
        <a:off x="3540286" y="1740535"/>
        <a:ext cx="3435027" cy="1740535"/>
      </dsp:txXfrm>
    </dsp:sp>
    <dsp:sp modelId="{9224FA10-783C-4164-A85C-F415EA0DE460}">
      <dsp:nvSpPr>
        <dsp:cNvPr id="0" name=""/>
        <dsp:cNvSpPr/>
      </dsp:nvSpPr>
      <dsp:spPr>
        <a:xfrm>
          <a:off x="4533302" y="261080"/>
          <a:ext cx="1448995" cy="1448995"/>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E14B5F-BB32-4B07-8FEB-DC6AE1AB37F2}">
      <dsp:nvSpPr>
        <dsp:cNvPr id="0" name=""/>
        <dsp:cNvSpPr/>
      </dsp:nvSpPr>
      <dsp:spPr>
        <a:xfrm>
          <a:off x="7078364"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AU" sz="2700" kern="1200"/>
            <a:t>Applications lack an industry wide-definition.</a:t>
          </a:r>
        </a:p>
      </dsp:txBody>
      <dsp:txXfrm>
        <a:off x="7078364" y="1740535"/>
        <a:ext cx="3435027" cy="1740535"/>
      </dsp:txXfrm>
    </dsp:sp>
    <dsp:sp modelId="{8F3E7A04-52EE-4504-85F8-164A7B5CC21C}">
      <dsp:nvSpPr>
        <dsp:cNvPr id="0" name=""/>
        <dsp:cNvSpPr/>
      </dsp:nvSpPr>
      <dsp:spPr>
        <a:xfrm>
          <a:off x="8071380" y="261080"/>
          <a:ext cx="1448995" cy="1448995"/>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7A4A3F-057F-42ED-A074-EA74727A47A1}">
      <dsp:nvSpPr>
        <dsp:cNvPr id="0" name=""/>
        <dsp:cNvSpPr/>
      </dsp:nvSpPr>
      <dsp:spPr>
        <a:xfrm>
          <a:off x="420623" y="3481070"/>
          <a:ext cx="9674352" cy="652700"/>
        </a:xfrm>
        <a:prstGeom prst="leftRightArrow">
          <a:avLst/>
        </a:prstGeom>
        <a:solidFill>
          <a:schemeClr val="accent2">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3ABA98-C36B-443D-AA60-113BFC3C33F7}" type="datetimeFigureOut">
              <a:rPr lang="en-AU" smtClean="0"/>
              <a:t>20/04/2024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A28C7-6C20-4708-8E07-65B6AAB3D927}" type="slidenum">
              <a:rPr lang="en-AU" smtClean="0"/>
              <a:t>‹#›</a:t>
            </a:fld>
            <a:endParaRPr lang="en-AU"/>
          </a:p>
        </p:txBody>
      </p:sp>
    </p:spTree>
    <p:extLst>
      <p:ext uri="{BB962C8B-B14F-4D97-AF65-F5344CB8AC3E}">
        <p14:creationId xmlns:p14="http://schemas.microsoft.com/office/powerpoint/2010/main" val="4041156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AF4F7-3392-47F6-AAC9-208E58F8C19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93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120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56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Anyone seen this diagram before?</a:t>
            </a:r>
          </a:p>
          <a:p>
            <a:endParaRPr lang="en-AU" dirty="0"/>
          </a:p>
          <a:p>
            <a:r>
              <a:rPr lang="en-AU" dirty="0"/>
              <a:t>There’s more to apps than Kubernetes! There’s so much more we need to think about (messaging, proxies, container registries, API gateways).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AF4F7-3392-47F6-AAC9-208E58F8C19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47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Standardizing on Kubernetes has been successful for most enterprises, but this does come with more complexity than it’s worth. We also don’t just run our apps on Kubernetes. Maintaining and operating all our resources in our application is a full time job.</a:t>
            </a:r>
          </a:p>
          <a:p>
            <a:r>
              <a:rPr lang="en-AU" dirty="0"/>
              <a:t>- We don’t develop in isolation anymore (and we really shouldn’t!!) To develop the type of complex apps that enterprises usually build, we need developers, platform engineers, and IT ops to collaborate. The tools that we use need to aid collaboration, not impede it.</a:t>
            </a:r>
          </a:p>
          <a:p>
            <a:r>
              <a:rPr lang="en-AU" dirty="0"/>
              <a:t>- Platform engineers that support applications usually lack context about the architecture, while app developers lack context about the underlying cloud infrastructure. Together, we need a common understanding and visualization of what an application 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AF4F7-3392-47F6-AAC9-208E58F8C19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649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i="1" dirty="0"/>
              <a:t>“Radius is an open-source, cloud-native application platform that enables developers and operators to develop and collaborate on cloud native apps across public and private clouds”</a:t>
            </a: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AF4F7-3392-47F6-AAC9-208E58F8C19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276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Radius applications are the primary resource that brings all your services, dependencies and relationships together.</a:t>
            </a:r>
          </a:p>
          <a:p>
            <a:r>
              <a:rPr lang="en-AU" dirty="0"/>
              <a:t>It gives you a single description of your application, allowing you to deploy and manage your application easily.</a:t>
            </a:r>
          </a:p>
          <a:p>
            <a:r>
              <a:rPr lang="en-AU" dirty="0"/>
              <a:t>Radius applications capture this via an Application graph, which helps us deploy and understand our applications better.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AF4F7-3392-47F6-AAC9-208E58F8C19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934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Radius applications are designed to be cloud and platform agnostic.</a:t>
            </a:r>
          </a:p>
          <a:p>
            <a:r>
              <a:rPr lang="en-AU" dirty="0"/>
              <a:t>- Once you define your application, you can deploy it to any cloud or platform that Radius supports. (Currently just Azure + AWS)</a:t>
            </a:r>
          </a:p>
          <a:p>
            <a:r>
              <a:rPr lang="en-AU" dirty="0"/>
              <a:t>- This is great if we need to move our app between clouds, or between cloud and on-prem environments.</a:t>
            </a:r>
          </a:p>
          <a:p>
            <a:r>
              <a:rPr lang="en-AU" dirty="0"/>
              <a:t>- Developers can define their requirements and dependencies, and operators can define their environments and Recipes that bind those requirements to the appropriate cloud resources.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AF4F7-3392-47F6-AAC9-208E58F8C19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01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Recipes enable a separation of concerns between IT operators and developers by automating infrastructure deployment.</a:t>
            </a:r>
          </a:p>
          <a:p>
            <a:r>
              <a:rPr lang="en-AU" dirty="0"/>
              <a:t>- Developers select the resources they want in their apps, and Platform Engineers will codify in their environment how these resources should be deployed and configured.</a:t>
            </a:r>
          </a:p>
          <a:p>
            <a:r>
              <a:rPr lang="en-AU" dirty="0"/>
              <a:t>- So when a developer deploys their application and its resources, Recipes automatically deploy the backing infrastructure and bind it to the developer’s resources.</a:t>
            </a:r>
          </a:p>
          <a:p>
            <a:r>
              <a:rPr lang="en-AU" dirty="0"/>
              <a:t>- Currently, recipes support both Bicep and Terraform. You can use Recipes that Radius provides, or you can create your own custom recipes.</a:t>
            </a: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AF4F7-3392-47F6-AAC9-208E58F8C19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48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Environments in Radius provide a landing-zone for apps that’s configured with the organizations chosen best-practices, settings, and Recipes.</a:t>
            </a:r>
          </a:p>
          <a:p>
            <a:r>
              <a:rPr lang="en-AU" dirty="0"/>
              <a:t>- They encapsulate and store configuration for the compute platform, networking configuration, diagnostics, and other operational concerns.</a:t>
            </a:r>
          </a:p>
          <a:p>
            <a:r>
              <a:rPr lang="en-AU" dirty="0"/>
              <a:t>- You can configure environments to vary across different types of deployments (like staging, production), deployment regions or even different clouds.</a:t>
            </a:r>
          </a:p>
          <a:p>
            <a:r>
              <a:rPr lang="en-AU" dirty="0"/>
              <a:t>- Platform Engineers collaborate with app developers by managing the set of environments that developers can use</a:t>
            </a:r>
          </a:p>
          <a:p>
            <a:r>
              <a:rPr lang="en-AU" dirty="0"/>
              <a:t>- When an app is deployed, Radius will bind the app to the configuration of the target environment, and apply the relevant settings.</a:t>
            </a:r>
          </a:p>
          <a:p>
            <a:r>
              <a:rPr lang="en-AU" dirty="0"/>
              <a:t>- Operational configuration in the environment increases developer velocity because the app doesn’t need to change when it’s deployed across environments.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AF4F7-3392-47F6-AAC9-208E58F8C19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69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13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horse pulling a trolley in front of Flinders Street railway station&#10;&#10;Description automatically generated">
            <a:extLst>
              <a:ext uri="{FF2B5EF4-FFF2-40B4-BE49-F238E27FC236}">
                <a16:creationId xmlns:a16="http://schemas.microsoft.com/office/drawing/2014/main" id="{63A5195A-693E-76EC-717C-4899663D3D0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13" name="Rectangle 12">
            <a:extLst>
              <a:ext uri="{FF2B5EF4-FFF2-40B4-BE49-F238E27FC236}">
                <a16:creationId xmlns:a16="http://schemas.microsoft.com/office/drawing/2014/main" id="{89FD426F-9D99-9F17-CBE4-7CE7A1435B08}"/>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white logo with a world map in the middle&#10;&#10;Description automatically generated">
            <a:extLst>
              <a:ext uri="{FF2B5EF4-FFF2-40B4-BE49-F238E27FC236}">
                <a16:creationId xmlns:a16="http://schemas.microsoft.com/office/drawing/2014/main" id="{A47E5950-2B52-4D9A-0B3E-75AEDF665A62}"/>
              </a:ext>
            </a:extLst>
          </p:cNvPr>
          <p:cNvPicPr>
            <a:picLocks noChangeAspect="1"/>
          </p:cNvPicPr>
          <p:nvPr userDrawn="1"/>
        </p:nvPicPr>
        <p:blipFill>
          <a:blip r:embed="rId4"/>
          <a:stretch>
            <a:fillRect/>
          </a:stretch>
        </p:blipFill>
        <p:spPr>
          <a:xfrm>
            <a:off x="4105804" y="1286621"/>
            <a:ext cx="3980391" cy="3051633"/>
          </a:xfrm>
          <a:prstGeom prst="rect">
            <a:avLst/>
          </a:prstGeom>
        </p:spPr>
      </p:pic>
      <p:sp>
        <p:nvSpPr>
          <p:cNvPr id="10" name="TextBox 9">
            <a:extLst>
              <a:ext uri="{FF2B5EF4-FFF2-40B4-BE49-F238E27FC236}">
                <a16:creationId xmlns:a16="http://schemas.microsoft.com/office/drawing/2014/main" id="{A47967D0-6395-9329-A1A3-F47B746F26E9}"/>
              </a:ext>
            </a:extLst>
          </p:cNvPr>
          <p:cNvSpPr txBox="1"/>
          <p:nvPr userDrawn="1"/>
        </p:nvSpPr>
        <p:spPr>
          <a:xfrm>
            <a:off x="2998075" y="4562472"/>
            <a:ext cx="6195848" cy="646331"/>
          </a:xfrm>
          <a:prstGeom prst="rect">
            <a:avLst/>
          </a:prstGeom>
          <a:noFill/>
        </p:spPr>
        <p:txBody>
          <a:bodyPr wrap="square">
            <a:spAutoFit/>
          </a:bodyPr>
          <a:lstStyle/>
          <a:p>
            <a:pPr algn="ctr"/>
            <a:r>
              <a:rPr lang="en-AU" sz="3600" b="1" i="0" cap="all" dirty="0">
                <a:solidFill>
                  <a:srgbClr val="F82249"/>
                </a:solidFill>
                <a:effectLst/>
                <a:latin typeface="Raleway" panose="020F0502020204030204" pitchFamily="34" charset="0"/>
              </a:rPr>
              <a:t>MELBOURNE Edition</a:t>
            </a:r>
            <a:endParaRPr lang="en-AU" sz="3600" b="1" i="0" cap="all" dirty="0">
              <a:solidFill>
                <a:srgbClr val="FFFFFF"/>
              </a:solidFill>
              <a:effectLst/>
              <a:latin typeface="Raleway" panose="020F0502020204030204" pitchFamily="34" charset="0"/>
            </a:endParaRPr>
          </a:p>
        </p:txBody>
      </p:sp>
    </p:spTree>
    <p:extLst>
      <p:ext uri="{BB962C8B-B14F-4D97-AF65-F5344CB8AC3E}">
        <p14:creationId xmlns:p14="http://schemas.microsoft.com/office/powerpoint/2010/main" val="2202650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67F-96FA-8975-1C46-495E94054BE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01CED218-53CD-F776-0A76-1F489F983BFF}"/>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346917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82B90D-4C1F-9A53-3C7D-6099515D42AC}"/>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177656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6517-CE83-1A55-2903-34693B14B3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CD4CB6-84F9-5055-3EBB-C8E6FD9F84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9C760A-F812-9D97-61F4-9A778E4C3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FB685858-BA72-D9DB-70BD-75795763478E}"/>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136814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01146-6785-EF47-D50A-A302958D3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F8B14C-F3D2-3A2D-962F-FA31E34DFE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C199ACE-D27C-91CE-2F22-AD1F69E9D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1A1C6378-8DA1-87D3-B1C0-B08D8543635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33300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D2599-5D5C-BFE9-3E63-1CEE495074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3BAA9591-1D2F-3E4B-E86A-65921518DD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E785845-E335-BF3F-1867-CE2AFA5D58B6}"/>
              </a:ext>
            </a:extLst>
          </p:cNvPr>
          <p:cNvSpPr>
            <a:spLocks noGrp="1"/>
          </p:cNvSpPr>
          <p:nvPr>
            <p:ph type="dt" sz="half" idx="10"/>
          </p:nvPr>
        </p:nvSpPr>
        <p:spPr/>
        <p:txBody>
          <a:bodyPr/>
          <a:lstStyle/>
          <a:p>
            <a:fld id="{2C6EACBE-1F6F-471F-A07A-064939F4CB66}" type="datetimeFigureOut">
              <a:rPr lang="en-NZ" smtClean="0"/>
              <a:t>20/04/2024</a:t>
            </a:fld>
            <a:endParaRPr lang="en-NZ"/>
          </a:p>
        </p:txBody>
      </p:sp>
      <p:sp>
        <p:nvSpPr>
          <p:cNvPr id="5" name="Footer Placeholder 4">
            <a:extLst>
              <a:ext uri="{FF2B5EF4-FFF2-40B4-BE49-F238E27FC236}">
                <a16:creationId xmlns:a16="http://schemas.microsoft.com/office/drawing/2014/main" id="{4E980D86-0964-EAB8-D7F0-8B814A4C066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66A5800-954F-6098-EBD3-46E8B27A021C}"/>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3961829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B16-61AA-7588-9B96-DDE647ACF6F2}"/>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A8C04275-4952-4D54-B144-5F72C8A798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BC08F5E-1A12-46D4-F036-24C0FF6F74F6}"/>
              </a:ext>
            </a:extLst>
          </p:cNvPr>
          <p:cNvSpPr>
            <a:spLocks noGrp="1"/>
          </p:cNvSpPr>
          <p:nvPr>
            <p:ph type="dt" sz="half" idx="10"/>
          </p:nvPr>
        </p:nvSpPr>
        <p:spPr/>
        <p:txBody>
          <a:bodyPr/>
          <a:lstStyle/>
          <a:p>
            <a:fld id="{2C6EACBE-1F6F-471F-A07A-064939F4CB66}" type="datetimeFigureOut">
              <a:rPr lang="en-NZ" smtClean="0"/>
              <a:t>20/04/2024</a:t>
            </a:fld>
            <a:endParaRPr lang="en-NZ"/>
          </a:p>
        </p:txBody>
      </p:sp>
      <p:sp>
        <p:nvSpPr>
          <p:cNvPr id="5" name="Footer Placeholder 4">
            <a:extLst>
              <a:ext uri="{FF2B5EF4-FFF2-40B4-BE49-F238E27FC236}">
                <a16:creationId xmlns:a16="http://schemas.microsoft.com/office/drawing/2014/main" id="{22B889E0-078D-AF18-C572-964A59F7183F}"/>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7254FE5-C9A5-4AB0-29FC-90F7409670F7}"/>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261299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938E-3C71-D325-6CDE-4AC3270F59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F3A21A9F-51D0-0E67-9C26-39FD0A5DB4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29E3C8-30F2-0634-8CBB-6FB1583DD966}"/>
              </a:ext>
            </a:extLst>
          </p:cNvPr>
          <p:cNvSpPr>
            <a:spLocks noGrp="1"/>
          </p:cNvSpPr>
          <p:nvPr>
            <p:ph type="dt" sz="half" idx="10"/>
          </p:nvPr>
        </p:nvSpPr>
        <p:spPr/>
        <p:txBody>
          <a:bodyPr/>
          <a:lstStyle/>
          <a:p>
            <a:fld id="{2C6EACBE-1F6F-471F-A07A-064939F4CB66}" type="datetimeFigureOut">
              <a:rPr lang="en-NZ" smtClean="0"/>
              <a:t>20/04/2024</a:t>
            </a:fld>
            <a:endParaRPr lang="en-NZ"/>
          </a:p>
        </p:txBody>
      </p:sp>
      <p:sp>
        <p:nvSpPr>
          <p:cNvPr id="5" name="Footer Placeholder 4">
            <a:extLst>
              <a:ext uri="{FF2B5EF4-FFF2-40B4-BE49-F238E27FC236}">
                <a16:creationId xmlns:a16="http://schemas.microsoft.com/office/drawing/2014/main" id="{5AB80740-44BB-4141-ACCE-0DA3BEE8172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6510F3-EE72-E9DB-C5C0-0910831C59BF}"/>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641074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6D2E5-C47E-B8EF-AF85-6E3E2ACC6CB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69F6C5F5-EB40-8F41-60AB-1430997E39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0C0FE23E-1B7A-F368-6A57-0A8085CA76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253BE385-4A82-7D6D-ABE5-F2D67122BC98}"/>
              </a:ext>
            </a:extLst>
          </p:cNvPr>
          <p:cNvSpPr>
            <a:spLocks noGrp="1"/>
          </p:cNvSpPr>
          <p:nvPr>
            <p:ph type="dt" sz="half" idx="10"/>
          </p:nvPr>
        </p:nvSpPr>
        <p:spPr/>
        <p:txBody>
          <a:bodyPr/>
          <a:lstStyle/>
          <a:p>
            <a:fld id="{2C6EACBE-1F6F-471F-A07A-064939F4CB66}" type="datetimeFigureOut">
              <a:rPr lang="en-NZ" smtClean="0"/>
              <a:t>20/04/2024</a:t>
            </a:fld>
            <a:endParaRPr lang="en-NZ"/>
          </a:p>
        </p:txBody>
      </p:sp>
      <p:sp>
        <p:nvSpPr>
          <p:cNvPr id="6" name="Footer Placeholder 5">
            <a:extLst>
              <a:ext uri="{FF2B5EF4-FFF2-40B4-BE49-F238E27FC236}">
                <a16:creationId xmlns:a16="http://schemas.microsoft.com/office/drawing/2014/main" id="{EB46872B-B144-ED40-5DE1-ADE087EEE254}"/>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1F15F76B-BD82-9764-809E-180F34966E54}"/>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3187897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366B-161B-A1E4-00E9-1B813D0BAA0F}"/>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032BCDA-77BC-C5BC-9CEF-C3A82F6AFF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075CB0-B9D6-2675-5329-0BACA3A09E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C74DEB57-2347-12E8-3964-BCBD6BFB51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03DDC3-FF77-4A74-3FB5-52AC997714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BC56D178-A28C-F1EF-E86B-19CB4EC37187}"/>
              </a:ext>
            </a:extLst>
          </p:cNvPr>
          <p:cNvSpPr>
            <a:spLocks noGrp="1"/>
          </p:cNvSpPr>
          <p:nvPr>
            <p:ph type="dt" sz="half" idx="10"/>
          </p:nvPr>
        </p:nvSpPr>
        <p:spPr/>
        <p:txBody>
          <a:bodyPr/>
          <a:lstStyle/>
          <a:p>
            <a:fld id="{2C6EACBE-1F6F-471F-A07A-064939F4CB66}" type="datetimeFigureOut">
              <a:rPr lang="en-NZ" smtClean="0"/>
              <a:t>20/04/2024</a:t>
            </a:fld>
            <a:endParaRPr lang="en-NZ"/>
          </a:p>
        </p:txBody>
      </p:sp>
      <p:sp>
        <p:nvSpPr>
          <p:cNvPr id="8" name="Footer Placeholder 7">
            <a:extLst>
              <a:ext uri="{FF2B5EF4-FFF2-40B4-BE49-F238E27FC236}">
                <a16:creationId xmlns:a16="http://schemas.microsoft.com/office/drawing/2014/main" id="{8ED55204-49B3-AEB6-F42E-29797DF5F879}"/>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879350F1-2A3A-B3D9-ED7D-856DCA3C4538}"/>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3682076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007D-3A80-46B1-818F-B50F612B967C}"/>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21535BC-6329-4FB5-93B7-6D48BA27AEDE}"/>
              </a:ext>
            </a:extLst>
          </p:cNvPr>
          <p:cNvSpPr>
            <a:spLocks noGrp="1"/>
          </p:cNvSpPr>
          <p:nvPr>
            <p:ph type="dt" sz="half" idx="10"/>
          </p:nvPr>
        </p:nvSpPr>
        <p:spPr/>
        <p:txBody>
          <a:bodyPr/>
          <a:lstStyle/>
          <a:p>
            <a:fld id="{2C6EACBE-1F6F-471F-A07A-064939F4CB66}" type="datetimeFigureOut">
              <a:rPr lang="en-NZ" smtClean="0"/>
              <a:t>20/04/2024</a:t>
            </a:fld>
            <a:endParaRPr lang="en-NZ"/>
          </a:p>
        </p:txBody>
      </p:sp>
      <p:sp>
        <p:nvSpPr>
          <p:cNvPr id="4" name="Footer Placeholder 3">
            <a:extLst>
              <a:ext uri="{FF2B5EF4-FFF2-40B4-BE49-F238E27FC236}">
                <a16:creationId xmlns:a16="http://schemas.microsoft.com/office/drawing/2014/main" id="{FC1DE3CB-FCE7-CF83-2507-4622ABD3FE64}"/>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87AE9DA3-4108-C14B-BEC9-E8CD8259FFA4}"/>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236440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sp>
        <p:nvSpPr>
          <p:cNvPr id="6" name="Text Placeholder 3">
            <a:extLst>
              <a:ext uri="{FF2B5EF4-FFF2-40B4-BE49-F238E27FC236}">
                <a16:creationId xmlns:a16="http://schemas.microsoft.com/office/drawing/2014/main" id="{BA48782F-DEC5-52AA-208F-6FF873D04B08}"/>
              </a:ext>
            </a:extLst>
          </p:cNvPr>
          <p:cNvSpPr>
            <a:spLocks noGrp="1"/>
          </p:cNvSpPr>
          <p:nvPr>
            <p:ph type="body" sz="half" idx="2"/>
          </p:nvPr>
        </p:nvSpPr>
        <p:spPr>
          <a:xfrm>
            <a:off x="3055710" y="1843957"/>
            <a:ext cx="3040290" cy="50560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ECFB7E98-2699-2ED1-88EA-D60F3117A04A}"/>
              </a:ext>
            </a:extLst>
          </p:cNvPr>
          <p:cNvSpPr>
            <a:spLocks noGrp="1"/>
          </p:cNvSpPr>
          <p:nvPr>
            <p:ph type="body" sz="half" idx="16"/>
          </p:nvPr>
        </p:nvSpPr>
        <p:spPr>
          <a:xfrm>
            <a:off x="3063417" y="2526520"/>
            <a:ext cx="3032583" cy="3693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64E2D18C-7D29-F134-940F-AAC15DA673DB}"/>
              </a:ext>
            </a:extLst>
          </p:cNvPr>
          <p:cNvSpPr>
            <a:spLocks noGrp="1"/>
          </p:cNvSpPr>
          <p:nvPr>
            <p:ph type="body" sz="half" idx="17"/>
          </p:nvPr>
        </p:nvSpPr>
        <p:spPr>
          <a:xfrm>
            <a:off x="3063417" y="3151420"/>
            <a:ext cx="3032583" cy="16511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Text Placeholder 3">
            <a:extLst>
              <a:ext uri="{FF2B5EF4-FFF2-40B4-BE49-F238E27FC236}">
                <a16:creationId xmlns:a16="http://schemas.microsoft.com/office/drawing/2014/main" id="{3A6C491E-05F9-B85D-13B8-AEB182388B90}"/>
              </a:ext>
            </a:extLst>
          </p:cNvPr>
          <p:cNvSpPr>
            <a:spLocks noGrp="1"/>
          </p:cNvSpPr>
          <p:nvPr>
            <p:ph type="body" sz="half" idx="18"/>
          </p:nvPr>
        </p:nvSpPr>
        <p:spPr>
          <a:xfrm>
            <a:off x="3063417" y="4918105"/>
            <a:ext cx="3032583" cy="180336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TextBox 16">
            <a:extLst>
              <a:ext uri="{FF2B5EF4-FFF2-40B4-BE49-F238E27FC236}">
                <a16:creationId xmlns:a16="http://schemas.microsoft.com/office/drawing/2014/main" id="{68040330-5EFC-3DD5-9D03-01D222537A39}"/>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dirty="0">
                <a:solidFill>
                  <a:srgbClr val="F82249"/>
                </a:solidFill>
                <a:effectLst/>
                <a:latin typeface="Raleway" panose="020F0502020204030204" pitchFamily="34" charset="0"/>
                <a:ea typeface="+mj-ea"/>
                <a:cs typeface="+mj-cs"/>
              </a:rPr>
              <a:t>Who am I?</a:t>
            </a:r>
          </a:p>
        </p:txBody>
      </p:sp>
      <p:sp>
        <p:nvSpPr>
          <p:cNvPr id="18" name="Picture Placeholder 7">
            <a:extLst>
              <a:ext uri="{FF2B5EF4-FFF2-40B4-BE49-F238E27FC236}">
                <a16:creationId xmlns:a16="http://schemas.microsoft.com/office/drawing/2014/main" id="{95FBD25D-740D-3538-0824-5E0A33846E24}"/>
              </a:ext>
            </a:extLst>
          </p:cNvPr>
          <p:cNvSpPr>
            <a:spLocks noGrp="1" noChangeAspect="1"/>
          </p:cNvSpPr>
          <p:nvPr>
            <p:ph type="pic" sz="quarter" idx="19" hasCustomPrompt="1"/>
          </p:nvPr>
        </p:nvSpPr>
        <p:spPr>
          <a:xfrm>
            <a:off x="7227319" y="2181012"/>
            <a:ext cx="3441476" cy="3441476"/>
          </a:xfrm>
          <a:prstGeom prst="ellipse">
            <a:avLst/>
          </a:prstGeom>
          <a:noFill/>
          <a:ln>
            <a:solidFill>
              <a:schemeClr val="tx1"/>
            </a:solidFill>
          </a:ln>
        </p:spPr>
        <p:txBody>
          <a:bodyPr>
            <a:noAutofit/>
          </a:bodyPr>
          <a:lstStyle>
            <a:lvl1pPr marL="0" indent="0">
              <a:buFontTx/>
              <a:buNone/>
              <a:defRPr sz="1200" b="0" i="0">
                <a:latin typeface="Montserrat" pitchFamily="2" charset="77"/>
              </a:defRPr>
            </a:lvl1pPr>
          </a:lstStyle>
          <a:p>
            <a:r>
              <a:rPr lang="en-US"/>
              <a:t>Insert picture</a:t>
            </a:r>
          </a:p>
        </p:txBody>
      </p:sp>
      <p:sp>
        <p:nvSpPr>
          <p:cNvPr id="19" name="TextBox 18">
            <a:extLst>
              <a:ext uri="{FF2B5EF4-FFF2-40B4-BE49-F238E27FC236}">
                <a16:creationId xmlns:a16="http://schemas.microsoft.com/office/drawing/2014/main" id="{AC76B455-F5D0-C3BA-424E-645363895390}"/>
              </a:ext>
            </a:extLst>
          </p:cNvPr>
          <p:cNvSpPr txBox="1"/>
          <p:nvPr userDrawn="1"/>
        </p:nvSpPr>
        <p:spPr>
          <a:xfrm>
            <a:off x="402203" y="184395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Name</a:t>
            </a:r>
          </a:p>
        </p:txBody>
      </p:sp>
      <p:sp>
        <p:nvSpPr>
          <p:cNvPr id="20" name="TextBox 19">
            <a:extLst>
              <a:ext uri="{FF2B5EF4-FFF2-40B4-BE49-F238E27FC236}">
                <a16:creationId xmlns:a16="http://schemas.microsoft.com/office/drawing/2014/main" id="{F9EDCA67-2AD4-F73B-B9CB-E0F00F259C81}"/>
              </a:ext>
            </a:extLst>
          </p:cNvPr>
          <p:cNvSpPr txBox="1"/>
          <p:nvPr userDrawn="1"/>
        </p:nvSpPr>
        <p:spPr>
          <a:xfrm>
            <a:off x="402203" y="2526520"/>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Work</a:t>
            </a:r>
          </a:p>
        </p:txBody>
      </p:sp>
      <p:sp>
        <p:nvSpPr>
          <p:cNvPr id="21" name="TextBox 20">
            <a:extLst>
              <a:ext uri="{FF2B5EF4-FFF2-40B4-BE49-F238E27FC236}">
                <a16:creationId xmlns:a16="http://schemas.microsoft.com/office/drawing/2014/main" id="{10D1D11B-5B48-EED2-FD0A-B0A73C1E1CBF}"/>
              </a:ext>
            </a:extLst>
          </p:cNvPr>
          <p:cNvSpPr txBox="1"/>
          <p:nvPr userDrawn="1"/>
        </p:nvSpPr>
        <p:spPr>
          <a:xfrm>
            <a:off x="402202" y="312126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Socials</a:t>
            </a:r>
          </a:p>
        </p:txBody>
      </p:sp>
      <p:sp>
        <p:nvSpPr>
          <p:cNvPr id="22" name="TextBox 21">
            <a:extLst>
              <a:ext uri="{FF2B5EF4-FFF2-40B4-BE49-F238E27FC236}">
                <a16:creationId xmlns:a16="http://schemas.microsoft.com/office/drawing/2014/main" id="{0B279794-52C0-1701-FFEA-57F71FF52E64}"/>
              </a:ext>
            </a:extLst>
          </p:cNvPr>
          <p:cNvSpPr txBox="1"/>
          <p:nvPr userDrawn="1"/>
        </p:nvSpPr>
        <p:spPr>
          <a:xfrm>
            <a:off x="402202" y="4802618"/>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err="1">
                <a:solidFill>
                  <a:srgbClr val="F82249"/>
                </a:solidFill>
                <a:effectLst/>
                <a:latin typeface="Raleway" panose="020F0502020204030204" pitchFamily="34" charset="0"/>
                <a:ea typeface="+mj-ea"/>
                <a:cs typeface="+mj-cs"/>
              </a:rPr>
              <a:t>PAssions</a:t>
            </a:r>
            <a:endParaRPr lang="en-US" sz="2000" b="1" i="0" kern="1200" cap="all" dirty="0">
              <a:solidFill>
                <a:srgbClr val="F82249"/>
              </a:solidFill>
              <a:effectLst/>
              <a:latin typeface="Raleway" panose="020F0502020204030204" pitchFamily="34" charset="0"/>
              <a:ea typeface="+mj-ea"/>
              <a:cs typeface="+mj-cs"/>
            </a:endParaRPr>
          </a:p>
        </p:txBody>
      </p:sp>
    </p:spTree>
    <p:extLst>
      <p:ext uri="{BB962C8B-B14F-4D97-AF65-F5344CB8AC3E}">
        <p14:creationId xmlns:p14="http://schemas.microsoft.com/office/powerpoint/2010/main" val="3026462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D87153-C4DB-34C7-DB89-2DDE8865C966}"/>
              </a:ext>
            </a:extLst>
          </p:cNvPr>
          <p:cNvSpPr>
            <a:spLocks noGrp="1"/>
          </p:cNvSpPr>
          <p:nvPr>
            <p:ph type="dt" sz="half" idx="10"/>
          </p:nvPr>
        </p:nvSpPr>
        <p:spPr/>
        <p:txBody>
          <a:bodyPr/>
          <a:lstStyle/>
          <a:p>
            <a:fld id="{2C6EACBE-1F6F-471F-A07A-064939F4CB66}" type="datetimeFigureOut">
              <a:rPr lang="en-NZ" smtClean="0"/>
              <a:t>20/04/2024</a:t>
            </a:fld>
            <a:endParaRPr lang="en-NZ"/>
          </a:p>
        </p:txBody>
      </p:sp>
      <p:sp>
        <p:nvSpPr>
          <p:cNvPr id="3" name="Footer Placeholder 2">
            <a:extLst>
              <a:ext uri="{FF2B5EF4-FFF2-40B4-BE49-F238E27FC236}">
                <a16:creationId xmlns:a16="http://schemas.microsoft.com/office/drawing/2014/main" id="{6E138294-1FEF-1FA9-C688-6B22E6729008}"/>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D99C45ED-DC69-126B-019B-36C2C0DD75FF}"/>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2161439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BAF6-FF2F-BEAC-1562-A3366F90A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5B337C3-DE80-CB35-62CA-21EA8273B7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3F54CE4C-F201-CD4A-CBF0-92988FAC1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B89715-2F84-4960-260C-FE23330BA4F0}"/>
              </a:ext>
            </a:extLst>
          </p:cNvPr>
          <p:cNvSpPr>
            <a:spLocks noGrp="1"/>
          </p:cNvSpPr>
          <p:nvPr>
            <p:ph type="dt" sz="half" idx="10"/>
          </p:nvPr>
        </p:nvSpPr>
        <p:spPr/>
        <p:txBody>
          <a:bodyPr/>
          <a:lstStyle/>
          <a:p>
            <a:fld id="{2C6EACBE-1F6F-471F-A07A-064939F4CB66}" type="datetimeFigureOut">
              <a:rPr lang="en-NZ" smtClean="0"/>
              <a:t>20/04/2024</a:t>
            </a:fld>
            <a:endParaRPr lang="en-NZ"/>
          </a:p>
        </p:txBody>
      </p:sp>
      <p:sp>
        <p:nvSpPr>
          <p:cNvPr id="6" name="Footer Placeholder 5">
            <a:extLst>
              <a:ext uri="{FF2B5EF4-FFF2-40B4-BE49-F238E27FC236}">
                <a16:creationId xmlns:a16="http://schemas.microsoft.com/office/drawing/2014/main" id="{53086FA7-4CE6-E41E-C093-54950029CBB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33EE57E-747E-67E6-B04B-B6571AA30F0B}"/>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1013219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3173D-B2F1-E990-72B8-2FBD8E943D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B1C7FCBC-26FA-DE2D-4D4D-B0229898E0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F4FE314D-571C-90D1-83FB-F2DC25390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D1E61-FCC8-3F3E-48D5-F74F91620481}"/>
              </a:ext>
            </a:extLst>
          </p:cNvPr>
          <p:cNvSpPr>
            <a:spLocks noGrp="1"/>
          </p:cNvSpPr>
          <p:nvPr>
            <p:ph type="dt" sz="half" idx="10"/>
          </p:nvPr>
        </p:nvSpPr>
        <p:spPr/>
        <p:txBody>
          <a:bodyPr/>
          <a:lstStyle/>
          <a:p>
            <a:fld id="{2C6EACBE-1F6F-471F-A07A-064939F4CB66}" type="datetimeFigureOut">
              <a:rPr lang="en-NZ" smtClean="0"/>
              <a:t>20/04/2024</a:t>
            </a:fld>
            <a:endParaRPr lang="en-NZ"/>
          </a:p>
        </p:txBody>
      </p:sp>
      <p:sp>
        <p:nvSpPr>
          <p:cNvPr id="6" name="Footer Placeholder 5">
            <a:extLst>
              <a:ext uri="{FF2B5EF4-FFF2-40B4-BE49-F238E27FC236}">
                <a16:creationId xmlns:a16="http://schemas.microsoft.com/office/drawing/2014/main" id="{17AED8DB-DEEC-CA5A-D903-1327CCDE53A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E077B5D-336D-4DD8-3C31-3B74BBBF2940}"/>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41689916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8E72-B25D-1B35-EE15-8E1096D02E2B}"/>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9EA1A658-3957-1578-4B67-575E822066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1C078F4-AFF5-EBAA-E167-FF9A0EB932E4}"/>
              </a:ext>
            </a:extLst>
          </p:cNvPr>
          <p:cNvSpPr>
            <a:spLocks noGrp="1"/>
          </p:cNvSpPr>
          <p:nvPr>
            <p:ph type="dt" sz="half" idx="10"/>
          </p:nvPr>
        </p:nvSpPr>
        <p:spPr/>
        <p:txBody>
          <a:bodyPr/>
          <a:lstStyle/>
          <a:p>
            <a:fld id="{2C6EACBE-1F6F-471F-A07A-064939F4CB66}" type="datetimeFigureOut">
              <a:rPr lang="en-NZ" smtClean="0"/>
              <a:t>20/04/2024</a:t>
            </a:fld>
            <a:endParaRPr lang="en-NZ"/>
          </a:p>
        </p:txBody>
      </p:sp>
      <p:sp>
        <p:nvSpPr>
          <p:cNvPr id="5" name="Footer Placeholder 4">
            <a:extLst>
              <a:ext uri="{FF2B5EF4-FFF2-40B4-BE49-F238E27FC236}">
                <a16:creationId xmlns:a16="http://schemas.microsoft.com/office/drawing/2014/main" id="{E81FA65B-0734-5EB8-BEFC-A0F7C776251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75BA31F-FB3F-DDAE-85E1-E0F7D23D97C7}"/>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32926644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C75E9-3AC6-D18E-AF67-34F46EB7EB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DA95DD3-512D-A1A5-3FBC-A9A598B39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CA260BF-CEC1-8B80-86B8-3AA4E5391841}"/>
              </a:ext>
            </a:extLst>
          </p:cNvPr>
          <p:cNvSpPr>
            <a:spLocks noGrp="1"/>
          </p:cNvSpPr>
          <p:nvPr>
            <p:ph type="dt" sz="half" idx="10"/>
          </p:nvPr>
        </p:nvSpPr>
        <p:spPr/>
        <p:txBody>
          <a:bodyPr/>
          <a:lstStyle/>
          <a:p>
            <a:fld id="{2C6EACBE-1F6F-471F-A07A-064939F4CB66}" type="datetimeFigureOut">
              <a:rPr lang="en-NZ" smtClean="0"/>
              <a:t>20/04/2024</a:t>
            </a:fld>
            <a:endParaRPr lang="en-NZ"/>
          </a:p>
        </p:txBody>
      </p:sp>
      <p:sp>
        <p:nvSpPr>
          <p:cNvPr id="5" name="Footer Placeholder 4">
            <a:extLst>
              <a:ext uri="{FF2B5EF4-FFF2-40B4-BE49-F238E27FC236}">
                <a16:creationId xmlns:a16="http://schemas.microsoft.com/office/drawing/2014/main" id="{31B2E9EC-8161-6199-9BEC-A3958F62DCC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B3DAEE1-7321-2FEA-AE57-CB6A710B9E8E}"/>
              </a:ext>
            </a:extLst>
          </p:cNvPr>
          <p:cNvSpPr>
            <a:spLocks noGrp="1"/>
          </p:cNvSpPr>
          <p:nvPr>
            <p:ph type="sldNum" sz="quarter" idx="12"/>
          </p:nvPr>
        </p:nvSpPr>
        <p:spPr/>
        <p:txBody>
          <a:bodyPr/>
          <a:lstStyle/>
          <a:p>
            <a:fld id="{03D36F43-D2C2-42B5-8AEC-8D6D6B62255D}" type="slidenum">
              <a:rPr lang="en-NZ" smtClean="0"/>
              <a:t>‹#›</a:t>
            </a:fld>
            <a:endParaRPr lang="en-NZ"/>
          </a:p>
        </p:txBody>
      </p:sp>
    </p:spTree>
    <p:extLst>
      <p:ext uri="{BB962C8B-B14F-4D97-AF65-F5344CB8AC3E}">
        <p14:creationId xmlns:p14="http://schemas.microsoft.com/office/powerpoint/2010/main" val="3043096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1567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9F7B519-6BB5-2674-4997-32E67EA6EA2E}"/>
              </a:ext>
            </a:extLst>
          </p:cNvPr>
          <p:cNvGrpSpPr/>
          <p:nvPr userDrawn="1"/>
        </p:nvGrpSpPr>
        <p:grpSpPr>
          <a:xfrm>
            <a:off x="508961" y="2809202"/>
            <a:ext cx="5351170" cy="1851618"/>
            <a:chOff x="628743" y="2971312"/>
            <a:chExt cx="3364412" cy="1164157"/>
          </a:xfrm>
        </p:grpSpPr>
        <p:pic>
          <p:nvPicPr>
            <p:cNvPr id="6" name="Picture 5">
              <a:extLst>
                <a:ext uri="{FF2B5EF4-FFF2-40B4-BE49-F238E27FC236}">
                  <a16:creationId xmlns:a16="http://schemas.microsoft.com/office/drawing/2014/main" id="{A53DD6FE-587B-03E4-CC90-32A4B94253C8}"/>
                </a:ext>
              </a:extLst>
            </p:cNvPr>
            <p:cNvPicPr>
              <a:picLocks noChangeAspect="1"/>
            </p:cNvPicPr>
            <p:nvPr/>
          </p:nvPicPr>
          <p:blipFill rotWithShape="1">
            <a:blip r:embed="rId2"/>
            <a:srcRect r="70052"/>
            <a:stretch/>
          </p:blipFill>
          <p:spPr>
            <a:xfrm>
              <a:off x="628743" y="3072662"/>
              <a:ext cx="889706" cy="961456"/>
            </a:xfrm>
            <a:prstGeom prst="rect">
              <a:avLst/>
            </a:prstGeom>
          </p:spPr>
        </p:pic>
        <p:pic>
          <p:nvPicPr>
            <p:cNvPr id="7" name="Picture 6">
              <a:extLst>
                <a:ext uri="{FF2B5EF4-FFF2-40B4-BE49-F238E27FC236}">
                  <a16:creationId xmlns:a16="http://schemas.microsoft.com/office/drawing/2014/main" id="{19AE15C5-A8FF-8460-6CFA-D6A580AB2A43}"/>
                </a:ext>
              </a:extLst>
            </p:cNvPr>
            <p:cNvPicPr>
              <a:picLocks noChangeAspect="1"/>
            </p:cNvPicPr>
            <p:nvPr/>
          </p:nvPicPr>
          <p:blipFill rotWithShape="1">
            <a:blip r:embed="rId2"/>
            <a:srcRect l="33741"/>
            <a:stretch/>
          </p:blipFill>
          <p:spPr>
            <a:xfrm>
              <a:off x="1609701" y="2971312"/>
              <a:ext cx="2383454" cy="1164157"/>
            </a:xfrm>
            <a:prstGeom prst="rect">
              <a:avLst/>
            </a:prstGeom>
          </p:spPr>
        </p:pic>
      </p:grpSp>
      <p:sp>
        <p:nvSpPr>
          <p:cNvPr id="8" name="Oval 7">
            <a:extLst>
              <a:ext uri="{FF2B5EF4-FFF2-40B4-BE49-F238E27FC236}">
                <a16:creationId xmlns:a16="http://schemas.microsoft.com/office/drawing/2014/main" id="{8C97D42E-6CB0-E32C-82F6-16392F40BBD7}"/>
              </a:ext>
            </a:extLst>
          </p:cNvPr>
          <p:cNvSpPr/>
          <p:nvPr userDrawn="1"/>
        </p:nvSpPr>
        <p:spPr bwMode="auto">
          <a:xfrm>
            <a:off x="9195468" y="3322003"/>
            <a:ext cx="1606760" cy="1606760"/>
          </a:xfrm>
          <a:prstGeom prst="ellipse">
            <a:avLst/>
          </a:prstGeom>
          <a:solidFill>
            <a:schemeClr val="accent1"/>
          </a:solidFill>
          <a:ln>
            <a:noFill/>
            <a:headEnd type="none" w="med" len="med"/>
            <a:tailEnd type="none" w="med" len="med"/>
          </a:ln>
          <a:effectLst>
            <a:outerShdw blurRad="152400" dist="12700" dir="2700000" sx="101000" sy="101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A7D3881-725E-E343-683A-A4450E579848}"/>
              </a:ext>
            </a:extLst>
          </p:cNvPr>
          <p:cNvPicPr>
            <a:picLocks noChangeAspect="1"/>
          </p:cNvPicPr>
          <p:nvPr userDrawn="1"/>
        </p:nvPicPr>
        <p:blipFill rotWithShape="1">
          <a:blip r:embed="rId2"/>
          <a:srcRect l="2067" t="9457" r="71472" b="7939"/>
          <a:stretch/>
        </p:blipFill>
        <p:spPr>
          <a:xfrm>
            <a:off x="8865774" y="2927285"/>
            <a:ext cx="2283762" cy="2307186"/>
          </a:xfrm>
          <a:prstGeom prst="ellipse">
            <a:avLst/>
          </a:prstGeom>
        </p:spPr>
      </p:pic>
      <p:pic>
        <p:nvPicPr>
          <p:cNvPr id="11" name="Graphic 10">
            <a:extLst>
              <a:ext uri="{FF2B5EF4-FFF2-40B4-BE49-F238E27FC236}">
                <a16:creationId xmlns:a16="http://schemas.microsoft.com/office/drawing/2014/main" id="{3D9F359C-E634-F900-472B-B4D6C94E9C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373" y="437727"/>
            <a:ext cx="1146501" cy="1146501"/>
          </a:xfrm>
          <a:prstGeom prst="rect">
            <a:avLst/>
          </a:prstGeom>
        </p:spPr>
      </p:pic>
      <p:pic>
        <p:nvPicPr>
          <p:cNvPr id="13" name="Graphic 12">
            <a:extLst>
              <a:ext uri="{FF2B5EF4-FFF2-40B4-BE49-F238E27FC236}">
                <a16:creationId xmlns:a16="http://schemas.microsoft.com/office/drawing/2014/main" id="{05D8FF1C-344B-3405-A747-5D5F4E9408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4067" y="437727"/>
            <a:ext cx="1146501" cy="1146501"/>
          </a:xfrm>
          <a:prstGeom prst="rect">
            <a:avLst/>
          </a:prstGeom>
        </p:spPr>
      </p:pic>
      <p:pic>
        <p:nvPicPr>
          <p:cNvPr id="14" name="Graphic 13">
            <a:extLst>
              <a:ext uri="{FF2B5EF4-FFF2-40B4-BE49-F238E27FC236}">
                <a16:creationId xmlns:a16="http://schemas.microsoft.com/office/drawing/2014/main" id="{9AEEEFBD-5FB7-1D8C-4108-03A57F5E0C1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042" y="1260041"/>
            <a:ext cx="1146501" cy="1146501"/>
          </a:xfrm>
          <a:prstGeom prst="rect">
            <a:avLst/>
          </a:prstGeom>
        </p:spPr>
      </p:pic>
      <p:pic>
        <p:nvPicPr>
          <p:cNvPr id="15" name="Graphic 14">
            <a:extLst>
              <a:ext uri="{FF2B5EF4-FFF2-40B4-BE49-F238E27FC236}">
                <a16:creationId xmlns:a16="http://schemas.microsoft.com/office/drawing/2014/main" id="{EC264701-A2DC-933C-05CC-0ADBF35EDEE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3006" y="1260041"/>
            <a:ext cx="1146501" cy="1146501"/>
          </a:xfrm>
          <a:prstGeom prst="rect">
            <a:avLst/>
          </a:prstGeom>
        </p:spPr>
      </p:pic>
      <p:pic>
        <p:nvPicPr>
          <p:cNvPr id="16" name="Graphic 15">
            <a:extLst>
              <a:ext uri="{FF2B5EF4-FFF2-40B4-BE49-F238E27FC236}">
                <a16:creationId xmlns:a16="http://schemas.microsoft.com/office/drawing/2014/main" id="{94943E35-DDFE-E276-AFB0-A1315DB0EA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220"/>
          <a:stretch>
            <a:fillRect/>
          </a:stretch>
        </p:blipFill>
        <p:spPr>
          <a:xfrm>
            <a:off x="11300257" y="1260041"/>
            <a:ext cx="891743" cy="1146501"/>
          </a:xfrm>
          <a:custGeom>
            <a:avLst/>
            <a:gdLst>
              <a:gd name="connsiteX0" fmla="*/ 0 w 891743"/>
              <a:gd name="connsiteY0" fmla="*/ 0 h 1146501"/>
              <a:gd name="connsiteX1" fmla="*/ 891743 w 891743"/>
              <a:gd name="connsiteY1" fmla="*/ 0 h 1146501"/>
              <a:gd name="connsiteX2" fmla="*/ 891743 w 891743"/>
              <a:gd name="connsiteY2" fmla="*/ 1146501 h 1146501"/>
              <a:gd name="connsiteX3" fmla="*/ 0 w 891743"/>
              <a:gd name="connsiteY3" fmla="*/ 1146501 h 1146501"/>
            </a:gdLst>
            <a:ahLst/>
            <a:cxnLst>
              <a:cxn ang="0">
                <a:pos x="connsiteX0" y="connsiteY0"/>
              </a:cxn>
              <a:cxn ang="0">
                <a:pos x="connsiteX1" y="connsiteY1"/>
              </a:cxn>
              <a:cxn ang="0">
                <a:pos x="connsiteX2" y="connsiteY2"/>
              </a:cxn>
              <a:cxn ang="0">
                <a:pos x="connsiteX3" y="connsiteY3"/>
              </a:cxn>
            </a:cxnLst>
            <a:rect l="l" t="t" r="r" b="b"/>
            <a:pathLst>
              <a:path w="891743" h="1146501">
                <a:moveTo>
                  <a:pt x="0" y="0"/>
                </a:moveTo>
                <a:lnTo>
                  <a:pt x="891743" y="0"/>
                </a:lnTo>
                <a:lnTo>
                  <a:pt x="891743" y="1146501"/>
                </a:lnTo>
                <a:lnTo>
                  <a:pt x="0" y="1146501"/>
                </a:lnTo>
                <a:close/>
              </a:path>
            </a:pathLst>
          </a:custGeom>
        </p:spPr>
      </p:pic>
      <p:pic>
        <p:nvPicPr>
          <p:cNvPr id="17" name="Graphic 16">
            <a:extLst>
              <a:ext uri="{FF2B5EF4-FFF2-40B4-BE49-F238E27FC236}">
                <a16:creationId xmlns:a16="http://schemas.microsoft.com/office/drawing/2014/main" id="{ECDEEF26-EF70-D7A9-0023-5C5E3B91CC7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9135" y="2896856"/>
            <a:ext cx="1146501" cy="1146501"/>
          </a:xfrm>
          <a:prstGeom prst="rect">
            <a:avLst/>
          </a:prstGeom>
        </p:spPr>
      </p:pic>
      <p:pic>
        <p:nvPicPr>
          <p:cNvPr id="23" name="Graphic 22">
            <a:extLst>
              <a:ext uri="{FF2B5EF4-FFF2-40B4-BE49-F238E27FC236}">
                <a16:creationId xmlns:a16="http://schemas.microsoft.com/office/drawing/2014/main" id="{2CF362BD-0447-4CBD-C70B-8F3E2B677E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3140" y="5420333"/>
            <a:ext cx="1146501" cy="1146501"/>
          </a:xfrm>
          <a:prstGeom prst="rect">
            <a:avLst/>
          </a:prstGeom>
        </p:spPr>
      </p:pic>
      <p:pic>
        <p:nvPicPr>
          <p:cNvPr id="24" name="Graphic 23">
            <a:extLst>
              <a:ext uri="{FF2B5EF4-FFF2-40B4-BE49-F238E27FC236}">
                <a16:creationId xmlns:a16="http://schemas.microsoft.com/office/drawing/2014/main" id="{EF7714C8-462B-1A92-21F8-6D1E2B28580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0913"/>
          <a:stretch>
            <a:fillRect/>
          </a:stretch>
        </p:blipFill>
        <p:spPr>
          <a:xfrm>
            <a:off x="665362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31" name="Graphic 30">
            <a:extLst>
              <a:ext uri="{FF2B5EF4-FFF2-40B4-BE49-F238E27FC236}">
                <a16:creationId xmlns:a16="http://schemas.microsoft.com/office/drawing/2014/main" id="{35FBEDAD-7315-F5FA-3F5E-DE3B8A9D3BD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0867" y="5420333"/>
            <a:ext cx="1146501" cy="1146501"/>
          </a:xfrm>
          <a:prstGeom prst="rect">
            <a:avLst/>
          </a:prstGeom>
        </p:spPr>
      </p:pic>
      <p:pic>
        <p:nvPicPr>
          <p:cNvPr id="34" name="Graphic 33">
            <a:extLst>
              <a:ext uri="{FF2B5EF4-FFF2-40B4-BE49-F238E27FC236}">
                <a16:creationId xmlns:a16="http://schemas.microsoft.com/office/drawing/2014/main" id="{24F8502C-CB6D-96E0-B1F1-A8497787B3B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2028" y="1260041"/>
            <a:ext cx="1146501" cy="1146501"/>
          </a:xfrm>
          <a:prstGeom prst="rect">
            <a:avLst/>
          </a:prstGeom>
        </p:spPr>
      </p:pic>
      <p:pic>
        <p:nvPicPr>
          <p:cNvPr id="35" name="Graphic 34">
            <a:extLst>
              <a:ext uri="{FF2B5EF4-FFF2-40B4-BE49-F238E27FC236}">
                <a16:creationId xmlns:a16="http://schemas.microsoft.com/office/drawing/2014/main" id="{DF5B8E51-63E5-6089-CE9F-8C81276414E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7334" y="437727"/>
            <a:ext cx="1146501" cy="1146501"/>
          </a:xfrm>
          <a:prstGeom prst="rect">
            <a:avLst/>
          </a:prstGeom>
        </p:spPr>
      </p:pic>
      <p:pic>
        <p:nvPicPr>
          <p:cNvPr id="37" name="Graphic 36">
            <a:extLst>
              <a:ext uri="{FF2B5EF4-FFF2-40B4-BE49-F238E27FC236}">
                <a16:creationId xmlns:a16="http://schemas.microsoft.com/office/drawing/2014/main" id="{B0C1B1EF-398B-3E2A-2230-57AF7A6EEAF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6985" y="437727"/>
            <a:ext cx="1146501" cy="1146501"/>
          </a:xfrm>
          <a:prstGeom prst="rect">
            <a:avLst/>
          </a:prstGeom>
        </p:spPr>
      </p:pic>
      <p:pic>
        <p:nvPicPr>
          <p:cNvPr id="41" name="Graphic 40">
            <a:extLst>
              <a:ext uri="{FF2B5EF4-FFF2-40B4-BE49-F238E27FC236}">
                <a16:creationId xmlns:a16="http://schemas.microsoft.com/office/drawing/2014/main" id="{741A67B5-658D-281C-98F8-3780DD505D9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5398" y="1260041"/>
            <a:ext cx="1146501" cy="1146501"/>
          </a:xfrm>
          <a:prstGeom prst="rect">
            <a:avLst/>
          </a:prstGeom>
        </p:spPr>
      </p:pic>
      <p:pic>
        <p:nvPicPr>
          <p:cNvPr id="42" name="Graphic 41">
            <a:extLst>
              <a:ext uri="{FF2B5EF4-FFF2-40B4-BE49-F238E27FC236}">
                <a16:creationId xmlns:a16="http://schemas.microsoft.com/office/drawing/2014/main" id="{79A158B8-A20D-A17C-DFFA-C7CC23E5A4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1379" y="437727"/>
            <a:ext cx="1146501" cy="1146501"/>
          </a:xfrm>
          <a:prstGeom prst="rect">
            <a:avLst/>
          </a:prstGeom>
        </p:spPr>
      </p:pic>
      <p:pic>
        <p:nvPicPr>
          <p:cNvPr id="44" name="Graphic 43">
            <a:extLst>
              <a:ext uri="{FF2B5EF4-FFF2-40B4-BE49-F238E27FC236}">
                <a16:creationId xmlns:a16="http://schemas.microsoft.com/office/drawing/2014/main" id="{92F66A45-34F7-F2AF-8142-843469F80B7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0327" y="2066854"/>
            <a:ext cx="1146501" cy="1146501"/>
          </a:xfrm>
          <a:prstGeom prst="rect">
            <a:avLst/>
          </a:prstGeom>
        </p:spPr>
      </p:pic>
      <p:pic>
        <p:nvPicPr>
          <p:cNvPr id="46" name="Graphic 45">
            <a:extLst>
              <a:ext uri="{FF2B5EF4-FFF2-40B4-BE49-F238E27FC236}">
                <a16:creationId xmlns:a16="http://schemas.microsoft.com/office/drawing/2014/main" id="{BA05F4CD-30D2-E543-D491-C5DE1B2127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4914" y="1260041"/>
            <a:ext cx="1146501" cy="1146501"/>
          </a:xfrm>
          <a:prstGeom prst="rect">
            <a:avLst/>
          </a:prstGeom>
        </p:spPr>
      </p:pic>
      <p:pic>
        <p:nvPicPr>
          <p:cNvPr id="49" name="Graphic 48">
            <a:extLst>
              <a:ext uri="{FF2B5EF4-FFF2-40B4-BE49-F238E27FC236}">
                <a16:creationId xmlns:a16="http://schemas.microsoft.com/office/drawing/2014/main" id="{84BD5C11-2C12-8102-CC7C-30659B91DF2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3767" y="2066854"/>
            <a:ext cx="1146501" cy="1146501"/>
          </a:xfrm>
          <a:prstGeom prst="rect">
            <a:avLst/>
          </a:prstGeom>
        </p:spPr>
      </p:pic>
      <p:pic>
        <p:nvPicPr>
          <p:cNvPr id="50" name="Graphic 49">
            <a:extLst>
              <a:ext uri="{FF2B5EF4-FFF2-40B4-BE49-F238E27FC236}">
                <a16:creationId xmlns:a16="http://schemas.microsoft.com/office/drawing/2014/main" id="{8060F91D-2DCD-A3AB-1A0E-520C7D2FBD3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295"/>
          <a:stretch>
            <a:fillRect/>
          </a:stretch>
        </p:blipFill>
        <p:spPr>
          <a:xfrm>
            <a:off x="9400197" y="15841"/>
            <a:ext cx="1146501" cy="776238"/>
          </a:xfrm>
          <a:custGeom>
            <a:avLst/>
            <a:gdLst>
              <a:gd name="connsiteX0" fmla="*/ 0 w 1146501"/>
              <a:gd name="connsiteY0" fmla="*/ 0 h 776238"/>
              <a:gd name="connsiteX1" fmla="*/ 1146501 w 1146501"/>
              <a:gd name="connsiteY1" fmla="*/ 0 h 776238"/>
              <a:gd name="connsiteX2" fmla="*/ 1146501 w 1146501"/>
              <a:gd name="connsiteY2" fmla="*/ 776238 h 776238"/>
              <a:gd name="connsiteX3" fmla="*/ 0 w 1146501"/>
              <a:gd name="connsiteY3" fmla="*/ 776238 h 776238"/>
            </a:gdLst>
            <a:ahLst/>
            <a:cxnLst>
              <a:cxn ang="0">
                <a:pos x="connsiteX0" y="connsiteY0"/>
              </a:cxn>
              <a:cxn ang="0">
                <a:pos x="connsiteX1" y="connsiteY1"/>
              </a:cxn>
              <a:cxn ang="0">
                <a:pos x="connsiteX2" y="connsiteY2"/>
              </a:cxn>
              <a:cxn ang="0">
                <a:pos x="connsiteX3" y="connsiteY3"/>
              </a:cxn>
            </a:cxnLst>
            <a:rect l="l" t="t" r="r" b="b"/>
            <a:pathLst>
              <a:path w="1146501" h="776238">
                <a:moveTo>
                  <a:pt x="0" y="0"/>
                </a:moveTo>
                <a:lnTo>
                  <a:pt x="1146501" y="0"/>
                </a:lnTo>
                <a:lnTo>
                  <a:pt x="1146501" y="776238"/>
                </a:lnTo>
                <a:lnTo>
                  <a:pt x="0" y="776238"/>
                </a:lnTo>
                <a:close/>
              </a:path>
            </a:pathLst>
          </a:custGeom>
        </p:spPr>
      </p:pic>
      <p:pic>
        <p:nvPicPr>
          <p:cNvPr id="51" name="Graphic 50">
            <a:extLst>
              <a:ext uri="{FF2B5EF4-FFF2-40B4-BE49-F238E27FC236}">
                <a16:creationId xmlns:a16="http://schemas.microsoft.com/office/drawing/2014/main" id="{3B5CC8E1-CAAF-9510-9745-9E9E09BCF0B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4587" y="4577618"/>
            <a:ext cx="1146501" cy="1146501"/>
          </a:xfrm>
          <a:prstGeom prst="rect">
            <a:avLst/>
          </a:prstGeom>
        </p:spPr>
      </p:pic>
      <p:pic>
        <p:nvPicPr>
          <p:cNvPr id="52" name="Graphic 51">
            <a:extLst>
              <a:ext uri="{FF2B5EF4-FFF2-40B4-BE49-F238E27FC236}">
                <a16:creationId xmlns:a16="http://schemas.microsoft.com/office/drawing/2014/main" id="{EA31C650-765B-EC44-45F6-A6433C8CBF2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5823" y="5420333"/>
            <a:ext cx="1146501" cy="1146501"/>
          </a:xfrm>
          <a:prstGeom prst="rect">
            <a:avLst/>
          </a:prstGeom>
        </p:spPr>
      </p:pic>
      <p:pic>
        <p:nvPicPr>
          <p:cNvPr id="54" name="Graphic 53">
            <a:extLst>
              <a:ext uri="{FF2B5EF4-FFF2-40B4-BE49-F238E27FC236}">
                <a16:creationId xmlns:a16="http://schemas.microsoft.com/office/drawing/2014/main" id="{4B161F2C-916B-B02B-A6D1-0C1B0CE03E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2100" y="3738612"/>
            <a:ext cx="1146501" cy="1146501"/>
          </a:xfrm>
          <a:prstGeom prst="rect">
            <a:avLst/>
          </a:prstGeom>
        </p:spPr>
      </p:pic>
      <p:pic>
        <p:nvPicPr>
          <p:cNvPr id="55" name="Graphic 54">
            <a:extLst>
              <a:ext uri="{FF2B5EF4-FFF2-40B4-BE49-F238E27FC236}">
                <a16:creationId xmlns:a16="http://schemas.microsoft.com/office/drawing/2014/main" id="{44A28724-8665-CFF4-F183-6E41E7192C4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7257" y="2066854"/>
            <a:ext cx="1146501" cy="1146501"/>
          </a:xfrm>
          <a:prstGeom prst="rect">
            <a:avLst/>
          </a:prstGeom>
        </p:spPr>
      </p:pic>
      <p:pic>
        <p:nvPicPr>
          <p:cNvPr id="57" name="Graphic 56">
            <a:extLst>
              <a:ext uri="{FF2B5EF4-FFF2-40B4-BE49-F238E27FC236}">
                <a16:creationId xmlns:a16="http://schemas.microsoft.com/office/drawing/2014/main" id="{E1908D95-CF0D-649F-6610-F8CA9AAD341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88599" y="1260041"/>
            <a:ext cx="1146501" cy="1146501"/>
          </a:xfrm>
          <a:prstGeom prst="rect">
            <a:avLst/>
          </a:prstGeom>
        </p:spPr>
      </p:pic>
      <p:pic>
        <p:nvPicPr>
          <p:cNvPr id="58" name="Graphic 57">
            <a:extLst>
              <a:ext uri="{FF2B5EF4-FFF2-40B4-BE49-F238E27FC236}">
                <a16:creationId xmlns:a16="http://schemas.microsoft.com/office/drawing/2014/main" id="{80D003BC-9B70-96A2-53EA-A85A7001072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5895" y="2066854"/>
            <a:ext cx="1146501" cy="1146501"/>
          </a:xfrm>
          <a:prstGeom prst="rect">
            <a:avLst/>
          </a:prstGeom>
        </p:spPr>
      </p:pic>
      <p:pic>
        <p:nvPicPr>
          <p:cNvPr id="60" name="Graphic 59">
            <a:extLst>
              <a:ext uri="{FF2B5EF4-FFF2-40B4-BE49-F238E27FC236}">
                <a16:creationId xmlns:a16="http://schemas.microsoft.com/office/drawing/2014/main" id="{2578FC0B-8177-BC6F-9334-A4C907A3F6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867" y="437727"/>
            <a:ext cx="1146501" cy="1146501"/>
          </a:xfrm>
          <a:prstGeom prst="rect">
            <a:avLst/>
          </a:prstGeom>
        </p:spPr>
      </p:pic>
      <p:pic>
        <p:nvPicPr>
          <p:cNvPr id="61" name="Graphic 60">
            <a:extLst>
              <a:ext uri="{FF2B5EF4-FFF2-40B4-BE49-F238E27FC236}">
                <a16:creationId xmlns:a16="http://schemas.microsoft.com/office/drawing/2014/main" id="{618EAB2D-C730-A378-70B5-E7FA1138779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53622" y="437727"/>
            <a:ext cx="1146501" cy="1146501"/>
          </a:xfrm>
          <a:prstGeom prst="rect">
            <a:avLst/>
          </a:prstGeom>
        </p:spPr>
      </p:pic>
      <p:pic>
        <p:nvPicPr>
          <p:cNvPr id="62" name="Graphic 61">
            <a:extLst>
              <a:ext uri="{FF2B5EF4-FFF2-40B4-BE49-F238E27FC236}">
                <a16:creationId xmlns:a16="http://schemas.microsoft.com/office/drawing/2014/main" id="{2579C343-859C-2F5F-5DEE-7FDF389C592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386231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3" name="Graphic 62">
            <a:extLst>
              <a:ext uri="{FF2B5EF4-FFF2-40B4-BE49-F238E27FC236}">
                <a16:creationId xmlns:a16="http://schemas.microsoft.com/office/drawing/2014/main" id="{1BF0F389-4DCF-34C5-5277-BA882D846B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203804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4" name="Graphic 63">
            <a:extLst>
              <a:ext uri="{FF2B5EF4-FFF2-40B4-BE49-F238E27FC236}">
                <a16:creationId xmlns:a16="http://schemas.microsoft.com/office/drawing/2014/main" id="{818ADD4F-0E8A-70E0-3E4B-1592AF8C9A9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913"/>
          <a:stretch>
            <a:fillRect/>
          </a:stretch>
        </p:blipFill>
        <p:spPr>
          <a:xfrm>
            <a:off x="10284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65" name="Graphic 64">
            <a:extLst>
              <a:ext uri="{FF2B5EF4-FFF2-40B4-BE49-F238E27FC236}">
                <a16:creationId xmlns:a16="http://schemas.microsoft.com/office/drawing/2014/main" id="{BC93704E-B9FD-5EB7-5987-AFAA4EAC058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3677" y="1260041"/>
            <a:ext cx="1146501" cy="1146501"/>
          </a:xfrm>
          <a:prstGeom prst="rect">
            <a:avLst/>
          </a:prstGeom>
        </p:spPr>
      </p:pic>
      <p:pic>
        <p:nvPicPr>
          <p:cNvPr id="66" name="Graphic 65">
            <a:extLst>
              <a:ext uri="{FF2B5EF4-FFF2-40B4-BE49-F238E27FC236}">
                <a16:creationId xmlns:a16="http://schemas.microsoft.com/office/drawing/2014/main" id="{B54058BB-74F1-5A19-49FC-EBB9FFEA0F2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87822" y="6249189"/>
            <a:ext cx="1146501" cy="1146501"/>
          </a:xfrm>
          <a:custGeom>
            <a:avLst/>
            <a:gdLst>
              <a:gd name="connsiteX0" fmla="*/ 0 w 1146501"/>
              <a:gd name="connsiteY0" fmla="*/ 0 h 1146501"/>
              <a:gd name="connsiteX1" fmla="*/ 1146501 w 1146501"/>
              <a:gd name="connsiteY1" fmla="*/ 0 h 1146501"/>
              <a:gd name="connsiteX2" fmla="*/ 1146501 w 1146501"/>
              <a:gd name="connsiteY2" fmla="*/ 610794 h 1146501"/>
              <a:gd name="connsiteX3" fmla="*/ 121251 w 1146501"/>
              <a:gd name="connsiteY3" fmla="*/ 610794 h 1146501"/>
              <a:gd name="connsiteX4" fmla="*/ 121251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610794"/>
                </a:lnTo>
                <a:lnTo>
                  <a:pt x="121251" y="610794"/>
                </a:lnTo>
                <a:lnTo>
                  <a:pt x="121251" y="1146501"/>
                </a:lnTo>
                <a:lnTo>
                  <a:pt x="0" y="1146501"/>
                </a:lnTo>
                <a:close/>
              </a:path>
            </a:pathLst>
          </a:custGeom>
        </p:spPr>
      </p:pic>
      <p:pic>
        <p:nvPicPr>
          <p:cNvPr id="67" name="Graphic 66">
            <a:extLst>
              <a:ext uri="{FF2B5EF4-FFF2-40B4-BE49-F238E27FC236}">
                <a16:creationId xmlns:a16="http://schemas.microsoft.com/office/drawing/2014/main" id="{13C7C33B-5E69-0BB7-1186-47444ED148D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5569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6976 w 1146501"/>
              <a:gd name="connsiteY3" fmla="*/ 595877 h 1146501"/>
              <a:gd name="connsiteX4" fmla="*/ 96976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6976" y="595877"/>
                </a:lnTo>
                <a:lnTo>
                  <a:pt x="96976" y="1146501"/>
                </a:lnTo>
                <a:lnTo>
                  <a:pt x="0" y="1146501"/>
                </a:lnTo>
                <a:close/>
              </a:path>
            </a:pathLst>
          </a:custGeom>
        </p:spPr>
      </p:pic>
      <p:pic>
        <p:nvPicPr>
          <p:cNvPr id="68" name="Graphic 67">
            <a:extLst>
              <a:ext uri="{FF2B5EF4-FFF2-40B4-BE49-F238E27FC236}">
                <a16:creationId xmlns:a16="http://schemas.microsoft.com/office/drawing/2014/main" id="{CE243864-C305-0F63-E3B8-AEB368273EE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85845"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1146501 h 1146501"/>
              <a:gd name="connsiteX3" fmla="*/ 1024755 w 1146501"/>
              <a:gd name="connsiteY3" fmla="*/ 1146501 h 1146501"/>
              <a:gd name="connsiteX4" fmla="*/ 1024755 w 1146501"/>
              <a:gd name="connsiteY4" fmla="*/ 595877 h 1146501"/>
              <a:gd name="connsiteX5" fmla="*/ 0 w 1146501"/>
              <a:gd name="connsiteY5" fmla="*/ 595877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1146501"/>
                </a:lnTo>
                <a:lnTo>
                  <a:pt x="1024755" y="1146501"/>
                </a:lnTo>
                <a:lnTo>
                  <a:pt x="1024755" y="595877"/>
                </a:lnTo>
                <a:lnTo>
                  <a:pt x="0" y="595877"/>
                </a:lnTo>
                <a:close/>
              </a:path>
            </a:pathLst>
          </a:custGeom>
        </p:spPr>
      </p:pic>
      <p:pic>
        <p:nvPicPr>
          <p:cNvPr id="69" name="Graphic 68">
            <a:extLst>
              <a:ext uri="{FF2B5EF4-FFF2-40B4-BE49-F238E27FC236}">
                <a16:creationId xmlns:a16="http://schemas.microsoft.com/office/drawing/2014/main" id="{B55D3D64-4EA3-B4D9-3EAC-240A3BB223D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1438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8197 w 1146501"/>
              <a:gd name="connsiteY3" fmla="*/ 595877 h 1146501"/>
              <a:gd name="connsiteX4" fmla="*/ 98197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8197" y="595877"/>
                </a:lnTo>
                <a:lnTo>
                  <a:pt x="98197" y="1146501"/>
                </a:lnTo>
                <a:lnTo>
                  <a:pt x="0" y="1146501"/>
                </a:lnTo>
                <a:close/>
              </a:path>
            </a:pathLst>
          </a:custGeom>
        </p:spPr>
      </p:pic>
      <p:pic>
        <p:nvPicPr>
          <p:cNvPr id="70" name="Graphic 69">
            <a:extLst>
              <a:ext uri="{FF2B5EF4-FFF2-40B4-BE49-F238E27FC236}">
                <a16:creationId xmlns:a16="http://schemas.microsoft.com/office/drawing/2014/main" id="{90A0EED6-A8BF-C232-886E-97334084C3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20650"/>
          <a:stretch>
            <a:fillRect/>
          </a:stretch>
        </p:blipFill>
        <p:spPr>
          <a:xfrm>
            <a:off x="11282248" y="6248866"/>
            <a:ext cx="909752" cy="1146501"/>
          </a:xfrm>
          <a:custGeom>
            <a:avLst/>
            <a:gdLst>
              <a:gd name="connsiteX0" fmla="*/ 0 w 909752"/>
              <a:gd name="connsiteY0" fmla="*/ 0 h 1146501"/>
              <a:gd name="connsiteX1" fmla="*/ 909752 w 909752"/>
              <a:gd name="connsiteY1" fmla="*/ 0 h 1146501"/>
              <a:gd name="connsiteX2" fmla="*/ 909752 w 909752"/>
              <a:gd name="connsiteY2" fmla="*/ 611117 h 1146501"/>
              <a:gd name="connsiteX3" fmla="*/ 55225 w 909752"/>
              <a:gd name="connsiteY3" fmla="*/ 611117 h 1146501"/>
              <a:gd name="connsiteX4" fmla="*/ 55225 w 909752"/>
              <a:gd name="connsiteY4" fmla="*/ 1146501 h 1146501"/>
              <a:gd name="connsiteX5" fmla="*/ 0 w 909752"/>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752" h="1146501">
                <a:moveTo>
                  <a:pt x="0" y="0"/>
                </a:moveTo>
                <a:lnTo>
                  <a:pt x="909752" y="0"/>
                </a:lnTo>
                <a:lnTo>
                  <a:pt x="909752" y="611117"/>
                </a:lnTo>
                <a:lnTo>
                  <a:pt x="55225" y="611117"/>
                </a:lnTo>
                <a:lnTo>
                  <a:pt x="55225" y="1146501"/>
                </a:lnTo>
                <a:lnTo>
                  <a:pt x="0" y="1146501"/>
                </a:lnTo>
                <a:close/>
              </a:path>
            </a:pathLst>
          </a:custGeom>
        </p:spPr>
      </p:pic>
      <p:sp>
        <p:nvSpPr>
          <p:cNvPr id="82" name="Text Placeholder 81">
            <a:extLst>
              <a:ext uri="{FF2B5EF4-FFF2-40B4-BE49-F238E27FC236}">
                <a16:creationId xmlns:a16="http://schemas.microsoft.com/office/drawing/2014/main" id="{71566C01-8BD4-5D0D-55FA-6675D9FA21BB}"/>
              </a:ext>
            </a:extLst>
          </p:cNvPr>
          <p:cNvSpPr>
            <a:spLocks noGrp="1"/>
          </p:cNvSpPr>
          <p:nvPr>
            <p:ph type="body" sz="quarter" idx="10" hasCustomPrompt="1"/>
          </p:nvPr>
        </p:nvSpPr>
        <p:spPr>
          <a:xfrm>
            <a:off x="582408" y="4768426"/>
            <a:ext cx="5530850" cy="430887"/>
          </a:xfrm>
        </p:spPr>
        <p:txBody>
          <a:bodyPr/>
          <a:lstStyle>
            <a:lvl1pPr marL="0" indent="0">
              <a:buNone/>
              <a:defRPr b="0">
                <a:latin typeface="+mj-lt"/>
              </a:defRPr>
            </a:lvl1pPr>
          </a:lstStyle>
          <a:p>
            <a:pPr lvl="0"/>
            <a:r>
              <a:rPr lang="en-US" dirty="0"/>
              <a:t>Name</a:t>
            </a:r>
          </a:p>
        </p:txBody>
      </p:sp>
      <p:sp>
        <p:nvSpPr>
          <p:cNvPr id="87" name="Text Placeholder 86">
            <a:extLst>
              <a:ext uri="{FF2B5EF4-FFF2-40B4-BE49-F238E27FC236}">
                <a16:creationId xmlns:a16="http://schemas.microsoft.com/office/drawing/2014/main" id="{CFA3FFDC-6748-FA16-8FF5-125BD6B38120}"/>
              </a:ext>
            </a:extLst>
          </p:cNvPr>
          <p:cNvSpPr>
            <a:spLocks noGrp="1"/>
          </p:cNvSpPr>
          <p:nvPr>
            <p:ph type="body" sz="quarter" idx="11" hasCustomPrompt="1"/>
          </p:nvPr>
        </p:nvSpPr>
        <p:spPr>
          <a:xfrm>
            <a:off x="584103" y="5311999"/>
            <a:ext cx="1949450" cy="307777"/>
          </a:xfrm>
        </p:spPr>
        <p:txBody>
          <a:bodyPr/>
          <a:lstStyle>
            <a:lvl1pPr marL="0" indent="0">
              <a:buNone/>
              <a:defRPr sz="2000"/>
            </a:lvl1pPr>
          </a:lstStyle>
          <a:p>
            <a:pPr lvl="0"/>
            <a:r>
              <a:rPr lang="en-US" dirty="0"/>
              <a:t>Title/Social</a:t>
            </a:r>
          </a:p>
        </p:txBody>
      </p:sp>
    </p:spTree>
    <p:extLst>
      <p:ext uri="{BB962C8B-B14F-4D97-AF65-F5344CB8AC3E}">
        <p14:creationId xmlns:p14="http://schemas.microsoft.com/office/powerpoint/2010/main" val="4021505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75603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934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7457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024 Spons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pic>
        <p:nvPicPr>
          <p:cNvPr id="7" name="Picture 6" descr="A black and blue letter e&#10;&#10;Description automatically generated">
            <a:extLst>
              <a:ext uri="{FF2B5EF4-FFF2-40B4-BE49-F238E27FC236}">
                <a16:creationId xmlns:a16="http://schemas.microsoft.com/office/drawing/2014/main" id="{8CC752CF-9C78-EBBB-B5AE-3F2CC0CBBB13}"/>
              </a:ext>
            </a:extLst>
          </p:cNvPr>
          <p:cNvPicPr>
            <a:picLocks noChangeAspect="1"/>
          </p:cNvPicPr>
          <p:nvPr userDrawn="1"/>
        </p:nvPicPr>
        <p:blipFill>
          <a:blip r:embed="rId2"/>
          <a:stretch>
            <a:fillRect/>
          </a:stretch>
        </p:blipFill>
        <p:spPr>
          <a:xfrm>
            <a:off x="7844406" y="3180258"/>
            <a:ext cx="2998273" cy="665617"/>
          </a:xfrm>
          <a:prstGeom prst="rect">
            <a:avLst/>
          </a:prstGeom>
        </p:spPr>
      </p:pic>
      <p:pic>
        <p:nvPicPr>
          <p:cNvPr id="9" name="Graphic 8">
            <a:extLst>
              <a:ext uri="{FF2B5EF4-FFF2-40B4-BE49-F238E27FC236}">
                <a16:creationId xmlns:a16="http://schemas.microsoft.com/office/drawing/2014/main" id="{DCC2EE59-4F1B-34B0-2521-2949972AEF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01540" y="1794587"/>
            <a:ext cx="2680501" cy="844358"/>
          </a:xfrm>
          <a:prstGeom prst="rect">
            <a:avLst/>
          </a:prstGeom>
        </p:spPr>
      </p:pic>
      <p:sp>
        <p:nvSpPr>
          <p:cNvPr id="10" name="TextBox 9">
            <a:extLst>
              <a:ext uri="{FF2B5EF4-FFF2-40B4-BE49-F238E27FC236}">
                <a16:creationId xmlns:a16="http://schemas.microsoft.com/office/drawing/2014/main" id="{D3A6C3C7-F16E-300B-350D-1B2826F89E95}"/>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dirty="0">
                <a:solidFill>
                  <a:srgbClr val="F82249"/>
                </a:solidFill>
                <a:effectLst/>
                <a:latin typeface="Raleway" panose="020F0502020204030204" pitchFamily="34" charset="0"/>
                <a:ea typeface="+mj-ea"/>
                <a:cs typeface="+mj-cs"/>
              </a:rPr>
              <a:t>2024 Sponsors</a:t>
            </a:r>
          </a:p>
        </p:txBody>
      </p:sp>
      <p:pic>
        <p:nvPicPr>
          <p:cNvPr id="4" name="Picture 3" descr="A logo for a cloud security company&#10;&#10;Description automatically generated">
            <a:extLst>
              <a:ext uri="{FF2B5EF4-FFF2-40B4-BE49-F238E27FC236}">
                <a16:creationId xmlns:a16="http://schemas.microsoft.com/office/drawing/2014/main" id="{1363C71A-711E-CE1B-5E9C-A0DF0D1A9E5E}"/>
              </a:ext>
            </a:extLst>
          </p:cNvPr>
          <p:cNvPicPr>
            <a:picLocks noChangeAspect="1"/>
          </p:cNvPicPr>
          <p:nvPr userDrawn="1"/>
        </p:nvPicPr>
        <p:blipFill>
          <a:blip r:embed="rId5"/>
          <a:stretch>
            <a:fillRect/>
          </a:stretch>
        </p:blipFill>
        <p:spPr>
          <a:xfrm>
            <a:off x="4393688" y="3860143"/>
            <a:ext cx="2496207" cy="2496207"/>
          </a:xfrm>
          <a:prstGeom prst="rect">
            <a:avLst/>
          </a:prstGeom>
        </p:spPr>
      </p:pic>
      <p:pic>
        <p:nvPicPr>
          <p:cNvPr id="8" name="Picture 7" descr="A logo with blue and pink letters&#10;&#10;Description automatically generated">
            <a:extLst>
              <a:ext uri="{FF2B5EF4-FFF2-40B4-BE49-F238E27FC236}">
                <a16:creationId xmlns:a16="http://schemas.microsoft.com/office/drawing/2014/main" id="{48ED2314-BCCA-8527-F7E3-F8E5AE98963C}"/>
              </a:ext>
            </a:extLst>
          </p:cNvPr>
          <p:cNvPicPr>
            <a:picLocks noChangeAspect="1"/>
          </p:cNvPicPr>
          <p:nvPr userDrawn="1"/>
        </p:nvPicPr>
        <p:blipFill>
          <a:blip r:embed="rId6"/>
          <a:stretch>
            <a:fillRect/>
          </a:stretch>
        </p:blipFill>
        <p:spPr>
          <a:xfrm>
            <a:off x="514482" y="2774623"/>
            <a:ext cx="3113206" cy="1743972"/>
          </a:xfrm>
          <a:prstGeom prst="rect">
            <a:avLst/>
          </a:prstGeom>
        </p:spPr>
      </p:pic>
    </p:spTree>
    <p:extLst>
      <p:ext uri="{BB962C8B-B14F-4D97-AF65-F5344CB8AC3E}">
        <p14:creationId xmlns:p14="http://schemas.microsoft.com/office/powerpoint/2010/main" val="24125791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471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708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36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68410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5234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4631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933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64217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160923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90754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836990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60321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51104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29019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598528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57822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411032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46792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16588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55356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18393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RMIT">
    <p:spTree>
      <p:nvGrpSpPr>
        <p:cNvPr id="1" name=""/>
        <p:cNvGrpSpPr/>
        <p:nvPr/>
      </p:nvGrpSpPr>
      <p:grpSpPr>
        <a:xfrm>
          <a:off x="0" y="0"/>
          <a:ext cx="0" cy="0"/>
          <a:chOff x="0" y="0"/>
          <a:chExt cx="0" cy="0"/>
        </a:xfrm>
      </p:grpSpPr>
      <p:pic>
        <p:nvPicPr>
          <p:cNvPr id="8" name="Picture 7" descr="A building with a colorful wall&#10;&#10;Description automatically generated with medium confidence">
            <a:extLst>
              <a:ext uri="{FF2B5EF4-FFF2-40B4-BE49-F238E27FC236}">
                <a16:creationId xmlns:a16="http://schemas.microsoft.com/office/drawing/2014/main" id="{9E18085F-9EF6-D958-9B77-1D9EA23FE07E}"/>
              </a:ext>
            </a:extLst>
          </p:cNvPr>
          <p:cNvPicPr>
            <a:picLocks noChangeAspect="1"/>
          </p:cNvPicPr>
          <p:nvPr userDrawn="1"/>
        </p:nvPicPr>
        <p:blipFill rotWithShape="1">
          <a:blip r:embed="rId2"/>
          <a:srcRect t="9434" b="9434"/>
          <a:stretch/>
        </p:blipFill>
        <p:spPr>
          <a:xfrm>
            <a:off x="0" y="1"/>
            <a:ext cx="12478827" cy="6857999"/>
          </a:xfrm>
          <a:prstGeom prst="rect">
            <a:avLst/>
          </a:prstGeom>
        </p:spPr>
      </p:pic>
      <p:sp>
        <p:nvSpPr>
          <p:cNvPr id="5" name="Rectangle 4">
            <a:extLst>
              <a:ext uri="{FF2B5EF4-FFF2-40B4-BE49-F238E27FC236}">
                <a16:creationId xmlns:a16="http://schemas.microsoft.com/office/drawing/2014/main" id="{5253D632-575E-ADD5-85D0-C7A2CF566600}"/>
              </a:ext>
            </a:extLst>
          </p:cNvPr>
          <p:cNvSpPr/>
          <p:nvPr userDrawn="1"/>
        </p:nvSpPr>
        <p:spPr>
          <a:xfrm>
            <a:off x="0" y="-4044"/>
            <a:ext cx="12478827" cy="6857998"/>
          </a:xfrm>
          <a:prstGeom prst="rect">
            <a:avLst/>
          </a:prstGeom>
          <a:solidFill>
            <a:srgbClr val="060C22">
              <a:alpha val="4576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4199419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89001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0870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7347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2943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341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6743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15455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2820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32323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4200" y="3152001"/>
            <a:ext cx="3468956" cy="553998"/>
          </a:xfrm>
        </p:spPr>
        <p:txBody>
          <a:bodyPr anchor="ctr" anchorCtr="0"/>
          <a:lstStyle>
            <a:lvl1pPr>
              <a:defRPr sz="3600">
                <a:solidFill>
                  <a:schemeClr val="tx1"/>
                </a:solidFill>
              </a:defRPr>
            </a:lvl1pPr>
          </a:lstStyle>
          <a:p>
            <a:r>
              <a:rPr lang="en-US"/>
              <a:t>Title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2" name="Straight Connector 1">
            <a:extLst>
              <a:ext uri="{FF2B5EF4-FFF2-40B4-BE49-F238E27FC236}">
                <a16:creationId xmlns:a16="http://schemas.microsoft.com/office/drawing/2014/main" id="{E6AF2D35-C1D3-48B6-9217-661D43FEB053}"/>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583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Flinders">
    <p:spTree>
      <p:nvGrpSpPr>
        <p:cNvPr id="1" name=""/>
        <p:cNvGrpSpPr/>
        <p:nvPr/>
      </p:nvGrpSpPr>
      <p:grpSpPr>
        <a:xfrm>
          <a:off x="0" y="0"/>
          <a:ext cx="0" cy="0"/>
          <a:chOff x="0" y="0"/>
          <a:chExt cx="0" cy="0"/>
        </a:xfrm>
      </p:grpSpPr>
      <p:pic>
        <p:nvPicPr>
          <p:cNvPr id="7" name="Picture 6" descr="A horse pulling a trolley in front of Flinders Street railway station&#10;&#10;Description automatically generated">
            <a:extLst>
              <a:ext uri="{FF2B5EF4-FFF2-40B4-BE49-F238E27FC236}">
                <a16:creationId xmlns:a16="http://schemas.microsoft.com/office/drawing/2014/main" id="{51EC6DD1-5088-389F-FD97-DABBFCC017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8" name="Rectangle 7">
            <a:extLst>
              <a:ext uri="{FF2B5EF4-FFF2-40B4-BE49-F238E27FC236}">
                <a16:creationId xmlns:a16="http://schemas.microsoft.com/office/drawing/2014/main" id="{5C95F98B-739C-378C-0CF2-DB774C545C04}"/>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12267987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95450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489967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489967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489967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489967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489967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595450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595450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595450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595450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175818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761999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96666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97483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343014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31554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599837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70976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68617"/>
            <a:ext cx="1253109" cy="510778"/>
          </a:xfrm>
          <a:prstGeom prst="roundRect">
            <a:avLst/>
          </a:prstGeom>
          <a:noFill/>
          <a:ln w="19050">
            <a:gradFill>
              <a:gsLst>
                <a:gs pos="0">
                  <a:schemeClr val="accent4">
                    <a:lumMod val="75000"/>
                  </a:schemeClr>
                </a:gs>
                <a:gs pos="100000">
                  <a:schemeClr val="accent3">
                    <a:lumMod val="75000"/>
                  </a:schemeClr>
                </a:gs>
                <a:gs pos="51000">
                  <a:schemeClr val="accent4"/>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3642701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349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D4C8-02C6-195C-FC70-A9D4998990FB}"/>
              </a:ext>
            </a:extLst>
          </p:cNvPr>
          <p:cNvSpPr>
            <a:spLocks noGrp="1"/>
          </p:cNvSpPr>
          <p:nvPr>
            <p:ph type="title"/>
          </p:nvPr>
        </p:nvSpPr>
        <p:spPr>
          <a:xfrm>
            <a:off x="838200" y="503046"/>
            <a:ext cx="10515600" cy="720447"/>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2F8EEA-34C7-849A-3815-7529221106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37AA6AE-80F4-78D5-6162-02A5E4BD010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982593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92302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93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804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45101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98529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DC4E-BD91-8DD6-1B15-3C911B27DD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A26DC9-5183-55FA-27AC-7BCA961A2BFD}"/>
              </a:ext>
            </a:extLst>
          </p:cNvPr>
          <p:cNvSpPr>
            <a:spLocks noGrp="1"/>
          </p:cNvSpPr>
          <p:nvPr>
            <p:ph sz="half" idx="1"/>
          </p:nvPr>
        </p:nvSpPr>
        <p:spPr>
          <a:xfrm>
            <a:off x="838200" y="2060619"/>
            <a:ext cx="5181600" cy="4116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15AC59E-6521-40C4-3704-ED774FA42B2E}"/>
              </a:ext>
            </a:extLst>
          </p:cNvPr>
          <p:cNvSpPr>
            <a:spLocks noGrp="1"/>
          </p:cNvSpPr>
          <p:nvPr>
            <p:ph sz="half" idx="2"/>
          </p:nvPr>
        </p:nvSpPr>
        <p:spPr>
          <a:xfrm>
            <a:off x="6172200" y="2060619"/>
            <a:ext cx="5181600" cy="4116342"/>
          </a:xfrm>
        </p:spPr>
        <p:txBody>
          <a:bodyPr/>
          <a:lstStyle>
            <a:lvl1pPr marL="0" indent="0">
              <a:buNone/>
              <a:defRPr/>
            </a:lvl1pPr>
          </a:lstStyle>
          <a:p>
            <a:pPr lvl="0"/>
            <a:r>
              <a:rPr lang="en-US"/>
              <a:t>Click to edit Master text styles</a:t>
            </a:r>
          </a:p>
        </p:txBody>
      </p:sp>
      <p:sp>
        <p:nvSpPr>
          <p:cNvPr id="7" name="Slide Number Placeholder 6">
            <a:extLst>
              <a:ext uri="{FF2B5EF4-FFF2-40B4-BE49-F238E27FC236}">
                <a16:creationId xmlns:a16="http://schemas.microsoft.com/office/drawing/2014/main" id="{89B91BB2-0B95-84E1-E544-D9256D6615F3}"/>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621563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563A-ED0C-E1D1-AC87-E1A6462C50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476128-D625-A98F-8141-52F435B4CC2C}"/>
              </a:ext>
            </a:extLst>
          </p:cNvPr>
          <p:cNvSpPr>
            <a:spLocks noGrp="1"/>
          </p:cNvSpPr>
          <p:nvPr>
            <p:ph type="body" idx="1"/>
          </p:nvPr>
        </p:nvSpPr>
        <p:spPr>
          <a:xfrm>
            <a:off x="836612" y="1826117"/>
            <a:ext cx="5157787"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DB3231-E274-E477-5F63-19ADF5AE67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189B0C-CB8A-4E05-7397-AAAE25224B6D}"/>
              </a:ext>
            </a:extLst>
          </p:cNvPr>
          <p:cNvSpPr>
            <a:spLocks noGrp="1"/>
          </p:cNvSpPr>
          <p:nvPr>
            <p:ph type="body" sz="quarter" idx="3"/>
          </p:nvPr>
        </p:nvSpPr>
        <p:spPr>
          <a:xfrm>
            <a:off x="6172200" y="1826117"/>
            <a:ext cx="5183188"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53CCC3-2EE8-B5C1-7E97-EB17FCFF8B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E4346FB8-90D5-21EB-2B18-133D86FB911A}"/>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431429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theme" Target="../theme/theme3.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image" Target="../media/image9.emf"/><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1" Type="http://schemas.openxmlformats.org/officeDocument/2006/relationships/slideLayout" Target="../slideLayouts/slideLayout26.xml"/><Relationship Id="rId6"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0264D-9A99-FF25-3B2C-D7AA2CA160C2}"/>
              </a:ext>
            </a:extLst>
          </p:cNvPr>
          <p:cNvSpPr>
            <a:spLocks noGrp="1"/>
          </p:cNvSpPr>
          <p:nvPr>
            <p:ph type="title"/>
          </p:nvPr>
        </p:nvSpPr>
        <p:spPr>
          <a:xfrm>
            <a:off x="838200" y="50304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E25C31-220B-39C0-03C8-716FCE5BB2FC}"/>
              </a:ext>
            </a:extLst>
          </p:cNvPr>
          <p:cNvSpPr>
            <a:spLocks noGrp="1"/>
          </p:cNvSpPr>
          <p:nvPr>
            <p:ph type="body" idx="1"/>
          </p:nvPr>
        </p:nvSpPr>
        <p:spPr>
          <a:xfrm>
            <a:off x="838200" y="1970469"/>
            <a:ext cx="10515600" cy="42064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98E30F4-0E8F-46EC-617E-1FE428AFC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506DD29F-3DDC-A34A-8122-F54852814447}" type="slidenum">
              <a:rPr lang="en-US" smtClean="0"/>
              <a:pPr/>
              <a:t>‹#›</a:t>
            </a:fld>
            <a:endParaRPr lang="en-US" dirty="0"/>
          </a:p>
        </p:txBody>
      </p:sp>
      <p:pic>
        <p:nvPicPr>
          <p:cNvPr id="9" name="Picture 8" descr="A blue and white logo with a world map in the middle&#10;&#10;Description automatically generated">
            <a:extLst>
              <a:ext uri="{FF2B5EF4-FFF2-40B4-BE49-F238E27FC236}">
                <a16:creationId xmlns:a16="http://schemas.microsoft.com/office/drawing/2014/main" id="{35BE21FC-3518-FB3E-D715-541D770447D5}"/>
              </a:ext>
            </a:extLst>
          </p:cNvPr>
          <p:cNvPicPr>
            <a:picLocks noChangeAspect="1"/>
          </p:cNvPicPr>
          <p:nvPr userDrawn="1"/>
        </p:nvPicPr>
        <p:blipFill>
          <a:blip r:embed="rId15"/>
          <a:stretch>
            <a:fillRect/>
          </a:stretch>
        </p:blipFill>
        <p:spPr>
          <a:xfrm>
            <a:off x="272626" y="5854071"/>
            <a:ext cx="1131148" cy="867213"/>
          </a:xfrm>
          <a:prstGeom prst="rect">
            <a:avLst/>
          </a:prstGeom>
        </p:spPr>
      </p:pic>
    </p:spTree>
    <p:extLst>
      <p:ext uri="{BB962C8B-B14F-4D97-AF65-F5344CB8AC3E}">
        <p14:creationId xmlns:p14="http://schemas.microsoft.com/office/powerpoint/2010/main" val="338047283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8" r:id="rId3"/>
    <p:sldLayoutId id="2147483651" r:id="rId4"/>
    <p:sldLayoutId id="2147483660" r:id="rId5"/>
    <p:sldLayoutId id="2147483659" r:id="rId6"/>
    <p:sldLayoutId id="2147483650" r:id="rId7"/>
    <p:sldLayoutId id="2147483652" r:id="rId8"/>
    <p:sldLayoutId id="2147483653" r:id="rId9"/>
    <p:sldLayoutId id="2147483654" r:id="rId10"/>
    <p:sldLayoutId id="2147483655" r:id="rId11"/>
    <p:sldLayoutId id="2147483656" r:id="rId12"/>
    <p:sldLayoutId id="2147483657" r:id="rId13"/>
  </p:sldLayoutIdLst>
  <p:txStyles>
    <p:titleStyle>
      <a:lvl1pPr algn="l" defTabSz="914400" rtl="0" eaLnBrk="1" latinLnBrk="0" hangingPunct="1">
        <a:lnSpc>
          <a:spcPct val="90000"/>
        </a:lnSpc>
        <a:spcBef>
          <a:spcPct val="0"/>
        </a:spcBef>
        <a:buNone/>
        <a:defRPr lang="en-US" sz="4400" b="1" kern="1200" cap="all" dirty="0" smtClean="0">
          <a:solidFill>
            <a:srgbClr val="F82249"/>
          </a:solidFill>
          <a:latin typeface="Raleway"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9C7B16-C0B8-4F53-2796-88D13645A2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3A4ECCDC-6BED-711C-AADD-D68AD70D7D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F25E367-6FD8-682E-2037-86800827F8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EACBE-1F6F-471F-A07A-064939F4CB66}" type="datetimeFigureOut">
              <a:rPr lang="en-NZ" smtClean="0"/>
              <a:t>20/04/2024</a:t>
            </a:fld>
            <a:endParaRPr lang="en-NZ"/>
          </a:p>
        </p:txBody>
      </p:sp>
      <p:sp>
        <p:nvSpPr>
          <p:cNvPr id="5" name="Footer Placeholder 4">
            <a:extLst>
              <a:ext uri="{FF2B5EF4-FFF2-40B4-BE49-F238E27FC236}">
                <a16:creationId xmlns:a16="http://schemas.microsoft.com/office/drawing/2014/main" id="{B7B296C3-4675-1CEC-AE48-8D1FE84921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B8A0BC3-6E62-500D-0350-ECB47224DC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D36F43-D2C2-42B5-8AEC-8D6D6B62255D}" type="slidenum">
              <a:rPr lang="en-NZ" smtClean="0"/>
              <a:t>‹#›</a:t>
            </a:fld>
            <a:endParaRPr lang="en-NZ"/>
          </a:p>
        </p:txBody>
      </p:sp>
    </p:spTree>
    <p:extLst>
      <p:ext uri="{BB962C8B-B14F-4D97-AF65-F5344CB8AC3E}">
        <p14:creationId xmlns:p14="http://schemas.microsoft.com/office/powerpoint/2010/main" val="199655001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8897244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71.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svg"/><Relationship Id="rId18" Type="http://schemas.openxmlformats.org/officeDocument/2006/relationships/image" Target="../media/image77.png"/><Relationship Id="rId26" Type="http://schemas.openxmlformats.org/officeDocument/2006/relationships/image" Target="../media/image57.png"/><Relationship Id="rId3" Type="http://schemas.openxmlformats.org/officeDocument/2006/relationships/image" Target="../media/image62.png"/><Relationship Id="rId21" Type="http://schemas.openxmlformats.org/officeDocument/2006/relationships/image" Target="../media/image52.sv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56.svg"/><Relationship Id="rId2" Type="http://schemas.openxmlformats.org/officeDocument/2006/relationships/notesSlide" Target="../notesSlides/notesSlide10.xml"/><Relationship Id="rId16" Type="http://schemas.openxmlformats.org/officeDocument/2006/relationships/image" Target="../media/image75.png"/><Relationship Id="rId20" Type="http://schemas.openxmlformats.org/officeDocument/2006/relationships/image" Target="../media/image51.png"/><Relationship Id="rId29" Type="http://schemas.openxmlformats.org/officeDocument/2006/relationships/image" Target="../media/image60.png"/><Relationship Id="rId1" Type="http://schemas.openxmlformats.org/officeDocument/2006/relationships/slideLayout" Target="../slideLayouts/slideLayout71.xml"/><Relationship Id="rId6" Type="http://schemas.openxmlformats.org/officeDocument/2006/relationships/image" Target="../media/image65.svg"/><Relationship Id="rId11" Type="http://schemas.openxmlformats.org/officeDocument/2006/relationships/image" Target="../media/image70.png"/><Relationship Id="rId24" Type="http://schemas.openxmlformats.org/officeDocument/2006/relationships/image" Target="../media/image55.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54.svg"/><Relationship Id="rId28" Type="http://schemas.openxmlformats.org/officeDocument/2006/relationships/image" Target="../media/image59.png"/><Relationship Id="rId10" Type="http://schemas.openxmlformats.org/officeDocument/2006/relationships/image" Target="../media/image69.svg"/><Relationship Id="rId19" Type="http://schemas.openxmlformats.org/officeDocument/2006/relationships/image" Target="../media/image78.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53.png"/><Relationship Id="rId27" Type="http://schemas.openxmlformats.org/officeDocument/2006/relationships/image" Target="../media/image58.svg"/><Relationship Id="rId30" Type="http://schemas.openxmlformats.org/officeDocument/2006/relationships/image" Target="../media/image6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18.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81.svg"/><Relationship Id="rId7"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6F368-BF3E-14AC-1060-900B0CFF2BD3}"/>
              </a:ext>
            </a:extLst>
          </p:cNvPr>
          <p:cNvSpPr>
            <a:spLocks noGrp="1"/>
          </p:cNvSpPr>
          <p:nvPr>
            <p:ph type="title"/>
          </p:nvPr>
        </p:nvSpPr>
        <p:spPr/>
        <p:txBody>
          <a:bodyPr>
            <a:normAutofit fontScale="90000"/>
          </a:bodyPr>
          <a:lstStyle/>
          <a:p>
            <a:r>
              <a:rPr lang="en-GB" dirty="0"/>
              <a:t>Building and operating cloud-native applications with Radius</a:t>
            </a:r>
            <a:endParaRPr lang="en-US" dirty="0"/>
          </a:p>
        </p:txBody>
      </p:sp>
      <p:sp>
        <p:nvSpPr>
          <p:cNvPr id="3" name="Text Placeholder 2">
            <a:extLst>
              <a:ext uri="{FF2B5EF4-FFF2-40B4-BE49-F238E27FC236}">
                <a16:creationId xmlns:a16="http://schemas.microsoft.com/office/drawing/2014/main" id="{A3DA1286-7106-D5E8-E241-415B82518718}"/>
              </a:ext>
            </a:extLst>
          </p:cNvPr>
          <p:cNvSpPr>
            <a:spLocks noGrp="1"/>
          </p:cNvSpPr>
          <p:nvPr>
            <p:ph type="body" idx="1"/>
          </p:nvPr>
        </p:nvSpPr>
        <p:spPr>
          <a:xfrm>
            <a:off x="831850" y="4790942"/>
            <a:ext cx="10515600" cy="988066"/>
          </a:xfrm>
        </p:spPr>
        <p:txBody>
          <a:bodyPr>
            <a:normAutofit/>
          </a:bodyPr>
          <a:lstStyle/>
          <a:p>
            <a:r>
              <a:rPr lang="en-US" dirty="0"/>
              <a:t>Will Velida | Lead Software Engineer @ Mantel Group</a:t>
            </a:r>
          </a:p>
          <a:p>
            <a:r>
              <a:rPr lang="en-US" dirty="0"/>
              <a:t>@willvelida</a:t>
            </a:r>
          </a:p>
        </p:txBody>
      </p:sp>
      <p:grpSp>
        <p:nvGrpSpPr>
          <p:cNvPr id="4" name="Graphic 7">
            <a:extLst>
              <a:ext uri="{FF2B5EF4-FFF2-40B4-BE49-F238E27FC236}">
                <a16:creationId xmlns:a16="http://schemas.microsoft.com/office/drawing/2014/main" id="{F514ECCA-A4AF-D3DC-E8CB-B72633B50AA2}"/>
              </a:ext>
            </a:extLst>
          </p:cNvPr>
          <p:cNvGrpSpPr/>
          <p:nvPr/>
        </p:nvGrpSpPr>
        <p:grpSpPr>
          <a:xfrm>
            <a:off x="898769" y="1635727"/>
            <a:ext cx="1950070" cy="528704"/>
            <a:chOff x="3006393" y="1976788"/>
            <a:chExt cx="1950070" cy="528704"/>
          </a:xfrm>
          <a:solidFill>
            <a:srgbClr val="FBFBFF"/>
          </a:solidFill>
        </p:grpSpPr>
        <p:sp>
          <p:nvSpPr>
            <p:cNvPr id="5" name="Freeform: Shape 4">
              <a:extLst>
                <a:ext uri="{FF2B5EF4-FFF2-40B4-BE49-F238E27FC236}">
                  <a16:creationId xmlns:a16="http://schemas.microsoft.com/office/drawing/2014/main" id="{59E8EF12-F446-306B-A071-EFF327634712}"/>
                </a:ext>
              </a:extLst>
            </p:cNvPr>
            <p:cNvSpPr/>
            <p:nvPr/>
          </p:nvSpPr>
          <p:spPr>
            <a:xfrm>
              <a:off x="3006393" y="2023733"/>
              <a:ext cx="481759" cy="481759"/>
            </a:xfrm>
            <a:custGeom>
              <a:avLst/>
              <a:gdLst>
                <a:gd name="connsiteX0" fmla="*/ 481760 w 481759"/>
                <a:gd name="connsiteY0" fmla="*/ 240869 h 481759"/>
                <a:gd name="connsiteX1" fmla="*/ 414382 w 481759"/>
                <a:gd name="connsiteY1" fmla="*/ 73870 h 481759"/>
                <a:gd name="connsiteX2" fmla="*/ 287205 w 481759"/>
                <a:gd name="connsiteY2" fmla="*/ 211595 h 481759"/>
                <a:gd name="connsiteX3" fmla="*/ 281181 w 481759"/>
                <a:gd name="connsiteY3" fmla="*/ 278081 h 481759"/>
                <a:gd name="connsiteX4" fmla="*/ 203678 w 481759"/>
                <a:gd name="connsiteY4" fmla="*/ 281170 h 481759"/>
                <a:gd name="connsiteX5" fmla="*/ 200590 w 481759"/>
                <a:gd name="connsiteY5" fmla="*/ 203668 h 481759"/>
                <a:gd name="connsiteX6" fmla="*/ 265217 w 481759"/>
                <a:gd name="connsiteY6" fmla="*/ 191749 h 481759"/>
                <a:gd name="connsiteX7" fmla="*/ 392589 w 481759"/>
                <a:gd name="connsiteY7" fmla="*/ 53818 h 481759"/>
                <a:gd name="connsiteX8" fmla="*/ 256920 w 481759"/>
                <a:gd name="connsiteY8" fmla="*/ 587 h 481759"/>
                <a:gd name="connsiteX9" fmla="*/ 257007 w 481759"/>
                <a:gd name="connsiteY9" fmla="*/ 555 h 481759"/>
                <a:gd name="connsiteX10" fmla="*/ 255734 w 481759"/>
                <a:gd name="connsiteY10" fmla="*/ 511 h 481759"/>
                <a:gd name="connsiteX11" fmla="*/ 240880 w 481759"/>
                <a:gd name="connsiteY11" fmla="*/ 0 h 481759"/>
                <a:gd name="connsiteX12" fmla="*/ 216249 w 481759"/>
                <a:gd name="connsiteY12" fmla="*/ 1240 h 481759"/>
                <a:gd name="connsiteX13" fmla="*/ 192336 w 481759"/>
                <a:gd name="connsiteY13" fmla="*/ 4894 h 481759"/>
                <a:gd name="connsiteX14" fmla="*/ 147120 w 481759"/>
                <a:gd name="connsiteY14" fmla="*/ 18932 h 481759"/>
                <a:gd name="connsiteX15" fmla="*/ 106200 w 481759"/>
                <a:gd name="connsiteY15" fmla="*/ 41138 h 481759"/>
                <a:gd name="connsiteX16" fmla="*/ 62572 w 481759"/>
                <a:gd name="connsiteY16" fmla="*/ 78916 h 481759"/>
                <a:gd name="connsiteX17" fmla="*/ 47848 w 481759"/>
                <a:gd name="connsiteY17" fmla="*/ 96761 h 481759"/>
                <a:gd name="connsiteX18" fmla="*/ 23750 w 481759"/>
                <a:gd name="connsiteY18" fmla="*/ 136453 h 481759"/>
                <a:gd name="connsiteX19" fmla="*/ 12103 w 481759"/>
                <a:gd name="connsiteY19" fmla="*/ 165466 h 481759"/>
                <a:gd name="connsiteX20" fmla="*/ 6960 w 481759"/>
                <a:gd name="connsiteY20" fmla="*/ 183376 h 481759"/>
                <a:gd name="connsiteX21" fmla="*/ 0 w 481759"/>
                <a:gd name="connsiteY21" fmla="*/ 240891 h 481759"/>
                <a:gd name="connsiteX22" fmla="*/ 0 w 481759"/>
                <a:gd name="connsiteY22" fmla="*/ 240891 h 481759"/>
                <a:gd name="connsiteX23" fmla="*/ 4306 w 481759"/>
                <a:gd name="connsiteY23" fmla="*/ 286487 h 481759"/>
                <a:gd name="connsiteX24" fmla="*/ 7579 w 481759"/>
                <a:gd name="connsiteY24" fmla="*/ 301092 h 481759"/>
                <a:gd name="connsiteX25" fmla="*/ 62572 w 481759"/>
                <a:gd name="connsiteY25" fmla="*/ 402855 h 481759"/>
                <a:gd name="connsiteX26" fmla="*/ 87648 w 481759"/>
                <a:gd name="connsiteY26" fmla="*/ 426768 h 481759"/>
                <a:gd name="connsiteX27" fmla="*/ 106189 w 481759"/>
                <a:gd name="connsiteY27" fmla="*/ 440633 h 481759"/>
                <a:gd name="connsiteX28" fmla="*/ 121761 w 481759"/>
                <a:gd name="connsiteY28" fmla="*/ 450235 h 481759"/>
                <a:gd name="connsiteX29" fmla="*/ 128416 w 481759"/>
                <a:gd name="connsiteY29" fmla="*/ 453888 h 481759"/>
                <a:gd name="connsiteX30" fmla="*/ 135191 w 481759"/>
                <a:gd name="connsiteY30" fmla="*/ 457336 h 481759"/>
                <a:gd name="connsiteX31" fmla="*/ 142086 w 481759"/>
                <a:gd name="connsiteY31" fmla="*/ 460576 h 481759"/>
                <a:gd name="connsiteX32" fmla="*/ 240869 w 481759"/>
                <a:gd name="connsiteY32" fmla="*/ 481760 h 481759"/>
                <a:gd name="connsiteX33" fmla="*/ 245066 w 481759"/>
                <a:gd name="connsiteY33" fmla="*/ 481716 h 481759"/>
                <a:gd name="connsiteX34" fmla="*/ 255865 w 481759"/>
                <a:gd name="connsiteY34" fmla="*/ 481260 h 481759"/>
                <a:gd name="connsiteX35" fmla="*/ 256996 w 481759"/>
                <a:gd name="connsiteY35" fmla="*/ 481216 h 481759"/>
                <a:gd name="connsiteX36" fmla="*/ 256898 w 481759"/>
                <a:gd name="connsiteY36" fmla="*/ 481172 h 481759"/>
                <a:gd name="connsiteX37" fmla="*/ 481760 w 481759"/>
                <a:gd name="connsiteY37" fmla="*/ 240880 h 4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1759" h="481759">
                  <a:moveTo>
                    <a:pt x="481760" y="240869"/>
                  </a:moveTo>
                  <a:cubicBezTo>
                    <a:pt x="481760" y="176003"/>
                    <a:pt x="456074" y="117172"/>
                    <a:pt x="414382" y="73870"/>
                  </a:cubicBezTo>
                  <a:lnTo>
                    <a:pt x="287205" y="211595"/>
                  </a:lnTo>
                  <a:cubicBezTo>
                    <a:pt x="300156" y="232072"/>
                    <a:pt x="298395" y="259432"/>
                    <a:pt x="281181" y="278081"/>
                  </a:cubicBezTo>
                  <a:cubicBezTo>
                    <a:pt x="260628" y="300330"/>
                    <a:pt x="225927" y="301722"/>
                    <a:pt x="203678" y="281170"/>
                  </a:cubicBezTo>
                  <a:cubicBezTo>
                    <a:pt x="181429" y="260617"/>
                    <a:pt x="180037" y="225917"/>
                    <a:pt x="200590" y="203668"/>
                  </a:cubicBezTo>
                  <a:cubicBezTo>
                    <a:pt x="217500" y="185355"/>
                    <a:pt x="243968" y="181212"/>
                    <a:pt x="265217" y="191749"/>
                  </a:cubicBezTo>
                  <a:lnTo>
                    <a:pt x="392589" y="53818"/>
                  </a:lnTo>
                  <a:cubicBezTo>
                    <a:pt x="355051" y="23337"/>
                    <a:pt x="308182" y="3969"/>
                    <a:pt x="256920" y="587"/>
                  </a:cubicBezTo>
                  <a:cubicBezTo>
                    <a:pt x="256952" y="576"/>
                    <a:pt x="256974" y="565"/>
                    <a:pt x="257007" y="555"/>
                  </a:cubicBezTo>
                  <a:cubicBezTo>
                    <a:pt x="256583" y="522"/>
                    <a:pt x="256158" y="533"/>
                    <a:pt x="255734" y="511"/>
                  </a:cubicBezTo>
                  <a:cubicBezTo>
                    <a:pt x="250819" y="207"/>
                    <a:pt x="245871" y="0"/>
                    <a:pt x="240880" y="0"/>
                  </a:cubicBezTo>
                  <a:cubicBezTo>
                    <a:pt x="232561" y="0"/>
                    <a:pt x="224351" y="424"/>
                    <a:pt x="216249" y="1240"/>
                  </a:cubicBezTo>
                  <a:cubicBezTo>
                    <a:pt x="208148" y="2066"/>
                    <a:pt x="200177" y="3284"/>
                    <a:pt x="192336" y="4894"/>
                  </a:cubicBezTo>
                  <a:cubicBezTo>
                    <a:pt x="176655" y="8101"/>
                    <a:pt x="161529" y="12832"/>
                    <a:pt x="147120" y="18932"/>
                  </a:cubicBezTo>
                  <a:cubicBezTo>
                    <a:pt x="132712" y="25022"/>
                    <a:pt x="119021" y="32482"/>
                    <a:pt x="106200" y="41138"/>
                  </a:cubicBezTo>
                  <a:cubicBezTo>
                    <a:pt x="90182" y="51958"/>
                    <a:pt x="75534" y="64659"/>
                    <a:pt x="62572" y="78916"/>
                  </a:cubicBezTo>
                  <a:cubicBezTo>
                    <a:pt x="57384" y="84614"/>
                    <a:pt x="52469" y="90573"/>
                    <a:pt x="47848" y="96761"/>
                  </a:cubicBezTo>
                  <a:cubicBezTo>
                    <a:pt x="38604" y="109125"/>
                    <a:pt x="30514" y="122414"/>
                    <a:pt x="23750" y="136453"/>
                  </a:cubicBezTo>
                  <a:cubicBezTo>
                    <a:pt x="19248" y="145794"/>
                    <a:pt x="15387" y="155505"/>
                    <a:pt x="12103" y="165466"/>
                  </a:cubicBezTo>
                  <a:cubicBezTo>
                    <a:pt x="10168" y="171338"/>
                    <a:pt x="8439" y="177308"/>
                    <a:pt x="6960" y="183376"/>
                  </a:cubicBezTo>
                  <a:cubicBezTo>
                    <a:pt x="2447" y="201808"/>
                    <a:pt x="0" y="221056"/>
                    <a:pt x="0" y="240891"/>
                  </a:cubicBezTo>
                  <a:lnTo>
                    <a:pt x="0" y="240891"/>
                  </a:lnTo>
                  <a:cubicBezTo>
                    <a:pt x="0" y="256485"/>
                    <a:pt x="1479" y="271720"/>
                    <a:pt x="4306" y="286487"/>
                  </a:cubicBezTo>
                  <a:cubicBezTo>
                    <a:pt x="5252" y="291413"/>
                    <a:pt x="6340" y="296274"/>
                    <a:pt x="7579" y="301092"/>
                  </a:cubicBezTo>
                  <a:cubicBezTo>
                    <a:pt x="17475" y="339576"/>
                    <a:pt x="36658" y="374331"/>
                    <a:pt x="62572" y="402855"/>
                  </a:cubicBezTo>
                  <a:cubicBezTo>
                    <a:pt x="70347" y="411413"/>
                    <a:pt x="78731" y="419406"/>
                    <a:pt x="87648" y="426768"/>
                  </a:cubicBezTo>
                  <a:cubicBezTo>
                    <a:pt x="93596" y="431672"/>
                    <a:pt x="99784" y="436305"/>
                    <a:pt x="106189" y="440633"/>
                  </a:cubicBezTo>
                  <a:cubicBezTo>
                    <a:pt x="111235" y="444036"/>
                    <a:pt x="116454" y="447212"/>
                    <a:pt x="121761" y="450235"/>
                  </a:cubicBezTo>
                  <a:cubicBezTo>
                    <a:pt x="123958" y="451485"/>
                    <a:pt x="126176" y="452703"/>
                    <a:pt x="128416" y="453888"/>
                  </a:cubicBezTo>
                  <a:cubicBezTo>
                    <a:pt x="130656" y="455074"/>
                    <a:pt x="132918" y="456227"/>
                    <a:pt x="135191" y="457336"/>
                  </a:cubicBezTo>
                  <a:cubicBezTo>
                    <a:pt x="137475" y="458456"/>
                    <a:pt x="139769" y="459532"/>
                    <a:pt x="142086" y="460576"/>
                  </a:cubicBezTo>
                  <a:cubicBezTo>
                    <a:pt x="172229" y="474169"/>
                    <a:pt x="205647" y="481760"/>
                    <a:pt x="240869" y="481760"/>
                  </a:cubicBezTo>
                  <a:cubicBezTo>
                    <a:pt x="242272" y="481760"/>
                    <a:pt x="243675" y="481738"/>
                    <a:pt x="245066" y="481716"/>
                  </a:cubicBezTo>
                  <a:cubicBezTo>
                    <a:pt x="248688" y="481640"/>
                    <a:pt x="252276" y="481477"/>
                    <a:pt x="255865" y="481260"/>
                  </a:cubicBezTo>
                  <a:cubicBezTo>
                    <a:pt x="256245" y="481238"/>
                    <a:pt x="256626" y="481249"/>
                    <a:pt x="256996" y="481216"/>
                  </a:cubicBezTo>
                  <a:cubicBezTo>
                    <a:pt x="256963" y="481205"/>
                    <a:pt x="256931" y="481194"/>
                    <a:pt x="256898" y="481172"/>
                  </a:cubicBezTo>
                  <a:cubicBezTo>
                    <a:pt x="382454" y="472919"/>
                    <a:pt x="481760" y="368524"/>
                    <a:pt x="481760" y="240880"/>
                  </a:cubicBezTo>
                  <a:close/>
                </a:path>
              </a:pathLst>
            </a:custGeom>
            <a:solidFill>
              <a:srgbClr val="FBFBFF"/>
            </a:solidFill>
            <a:ln w="1086" cap="flat">
              <a:noFill/>
              <a:prstDash val="solid"/>
              <a:miter/>
            </a:ln>
          </p:spPr>
          <p:txBody>
            <a:bodyPr rtlCol="0" anchor="ctr"/>
            <a:lstStyle/>
            <a:p>
              <a:endParaRPr lang="en-US"/>
            </a:p>
          </p:txBody>
        </p:sp>
        <p:grpSp>
          <p:nvGrpSpPr>
            <p:cNvPr id="6" name="Graphic 7">
              <a:extLst>
                <a:ext uri="{FF2B5EF4-FFF2-40B4-BE49-F238E27FC236}">
                  <a16:creationId xmlns:a16="http://schemas.microsoft.com/office/drawing/2014/main" id="{013D2242-DA3F-D6EE-E7DE-7A960D7B7F70}"/>
                </a:ext>
              </a:extLst>
            </p:cNvPr>
            <p:cNvGrpSpPr/>
            <p:nvPr/>
          </p:nvGrpSpPr>
          <p:grpSpPr>
            <a:xfrm>
              <a:off x="3589340" y="1976788"/>
              <a:ext cx="1367124" cy="415121"/>
              <a:chOff x="3589340" y="1976788"/>
              <a:chExt cx="1367124" cy="415121"/>
            </a:xfrm>
            <a:solidFill>
              <a:srgbClr val="FBFBFF"/>
            </a:solidFill>
          </p:grpSpPr>
          <p:sp>
            <p:nvSpPr>
              <p:cNvPr id="7" name="Freeform: Shape 6">
                <a:extLst>
                  <a:ext uri="{FF2B5EF4-FFF2-40B4-BE49-F238E27FC236}">
                    <a16:creationId xmlns:a16="http://schemas.microsoft.com/office/drawing/2014/main" id="{C8D11FBC-E250-FE74-56AF-BDB77569DFA8}"/>
                  </a:ext>
                </a:extLst>
              </p:cNvPr>
              <p:cNvSpPr/>
              <p:nvPr/>
            </p:nvSpPr>
            <p:spPr>
              <a:xfrm>
                <a:off x="3788777" y="2134305"/>
                <a:ext cx="284649" cy="257604"/>
              </a:xfrm>
              <a:custGeom>
                <a:avLst/>
                <a:gdLst>
                  <a:gd name="connsiteX0" fmla="*/ 165302 w 284649"/>
                  <a:gd name="connsiteY0" fmla="*/ 147360 h 257604"/>
                  <a:gd name="connsiteX1" fmla="*/ 120261 w 284649"/>
                  <a:gd name="connsiteY1" fmla="*/ 177514 h 257604"/>
                  <a:gd name="connsiteX2" fmla="*/ 71543 w 284649"/>
                  <a:gd name="connsiteY2" fmla="*/ 128797 h 257604"/>
                  <a:gd name="connsiteX3" fmla="*/ 120261 w 284649"/>
                  <a:gd name="connsiteY3" fmla="*/ 80079 h 257604"/>
                  <a:gd name="connsiteX4" fmla="*/ 165302 w 284649"/>
                  <a:gd name="connsiteY4" fmla="*/ 110234 h 257604"/>
                  <a:gd name="connsiteX5" fmla="*/ 284649 w 284649"/>
                  <a:gd name="connsiteY5" fmla="*/ 110234 h 257604"/>
                  <a:gd name="connsiteX6" fmla="*/ 284649 w 284649"/>
                  <a:gd name="connsiteY6" fmla="*/ 7112 h 257604"/>
                  <a:gd name="connsiteX7" fmla="*/ 200677 w 284649"/>
                  <a:gd name="connsiteY7" fmla="*/ 7112 h 257604"/>
                  <a:gd name="connsiteX8" fmla="*/ 200677 w 284649"/>
                  <a:gd name="connsiteY8" fmla="*/ 30361 h 257604"/>
                  <a:gd name="connsiteX9" fmla="*/ 120978 w 284649"/>
                  <a:gd name="connsiteY9" fmla="*/ 0 h 257604"/>
                  <a:gd name="connsiteX10" fmla="*/ 0 w 284649"/>
                  <a:gd name="connsiteY10" fmla="*/ 129036 h 257604"/>
                  <a:gd name="connsiteX11" fmla="*/ 120978 w 284649"/>
                  <a:gd name="connsiteY11" fmla="*/ 257605 h 257604"/>
                  <a:gd name="connsiteX12" fmla="*/ 200677 w 284649"/>
                  <a:gd name="connsiteY12" fmla="*/ 222970 h 257604"/>
                  <a:gd name="connsiteX13" fmla="*/ 201623 w 284649"/>
                  <a:gd name="connsiteY13" fmla="*/ 222970 h 257604"/>
                  <a:gd name="connsiteX14" fmla="*/ 201623 w 284649"/>
                  <a:gd name="connsiteY14" fmla="*/ 250482 h 257604"/>
                  <a:gd name="connsiteX15" fmla="*/ 284639 w 284649"/>
                  <a:gd name="connsiteY15" fmla="*/ 250482 h 257604"/>
                  <a:gd name="connsiteX16" fmla="*/ 284639 w 284649"/>
                  <a:gd name="connsiteY16" fmla="*/ 147370 h 257604"/>
                  <a:gd name="connsiteX17" fmla="*/ 165292 w 284649"/>
                  <a:gd name="connsiteY17" fmla="*/ 147370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649" h="257604">
                    <a:moveTo>
                      <a:pt x="165302" y="147360"/>
                    </a:moveTo>
                    <a:cubicBezTo>
                      <a:pt x="157995" y="165052"/>
                      <a:pt x="140596" y="177514"/>
                      <a:pt x="120261" y="177514"/>
                    </a:cubicBezTo>
                    <a:cubicBezTo>
                      <a:pt x="93357" y="177514"/>
                      <a:pt x="71543" y="155700"/>
                      <a:pt x="71543" y="128797"/>
                    </a:cubicBezTo>
                    <a:cubicBezTo>
                      <a:pt x="71543" y="101894"/>
                      <a:pt x="93357" y="80079"/>
                      <a:pt x="120261" y="80079"/>
                    </a:cubicBezTo>
                    <a:cubicBezTo>
                      <a:pt x="140596" y="80079"/>
                      <a:pt x="157995" y="92542"/>
                      <a:pt x="165302" y="110234"/>
                    </a:cubicBezTo>
                    <a:lnTo>
                      <a:pt x="284649" y="110234"/>
                    </a:lnTo>
                    <a:lnTo>
                      <a:pt x="284649" y="7112"/>
                    </a:lnTo>
                    <a:lnTo>
                      <a:pt x="200677" y="7112"/>
                    </a:lnTo>
                    <a:lnTo>
                      <a:pt x="200677" y="30361"/>
                    </a:lnTo>
                    <a:cubicBezTo>
                      <a:pt x="180755" y="10907"/>
                      <a:pt x="153710" y="0"/>
                      <a:pt x="120978" y="0"/>
                    </a:cubicBezTo>
                    <a:cubicBezTo>
                      <a:pt x="49816" y="0"/>
                      <a:pt x="0" y="57874"/>
                      <a:pt x="0" y="129036"/>
                    </a:cubicBezTo>
                    <a:cubicBezTo>
                      <a:pt x="0" y="200199"/>
                      <a:pt x="49816" y="257605"/>
                      <a:pt x="120978" y="257605"/>
                    </a:cubicBezTo>
                    <a:cubicBezTo>
                      <a:pt x="154189" y="257605"/>
                      <a:pt x="182647" y="242902"/>
                      <a:pt x="200677" y="222970"/>
                    </a:cubicBezTo>
                    <a:lnTo>
                      <a:pt x="201623" y="222970"/>
                    </a:lnTo>
                    <a:lnTo>
                      <a:pt x="201623" y="250482"/>
                    </a:lnTo>
                    <a:lnTo>
                      <a:pt x="284639" y="250482"/>
                    </a:lnTo>
                    <a:lnTo>
                      <a:pt x="284639" y="147370"/>
                    </a:lnTo>
                    <a:lnTo>
                      <a:pt x="165292" y="147370"/>
                    </a:lnTo>
                    <a:close/>
                  </a:path>
                </a:pathLst>
              </a:custGeom>
              <a:solidFill>
                <a:srgbClr val="FBFBFF"/>
              </a:solidFill>
              <a:ln w="108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4562DEF-3DE1-FC84-BA98-67C7327F7B2F}"/>
                  </a:ext>
                </a:extLst>
              </p:cNvPr>
              <p:cNvSpPr/>
              <p:nvPr/>
            </p:nvSpPr>
            <p:spPr>
              <a:xfrm>
                <a:off x="3589340" y="2134294"/>
                <a:ext cx="212541" cy="250492"/>
              </a:xfrm>
              <a:custGeom>
                <a:avLst/>
                <a:gdLst>
                  <a:gd name="connsiteX0" fmla="*/ 159398 w 212541"/>
                  <a:gd name="connsiteY0" fmla="*/ 0 h 250492"/>
                  <a:gd name="connsiteX1" fmla="*/ 84919 w 212541"/>
                  <a:gd name="connsiteY1" fmla="*/ 42225 h 250492"/>
                  <a:gd name="connsiteX2" fmla="*/ 83973 w 212541"/>
                  <a:gd name="connsiteY2" fmla="*/ 42225 h 250492"/>
                  <a:gd name="connsiteX3" fmla="*/ 83973 w 212541"/>
                  <a:gd name="connsiteY3" fmla="*/ 7123 h 250492"/>
                  <a:gd name="connsiteX4" fmla="*/ 0 w 212541"/>
                  <a:gd name="connsiteY4" fmla="*/ 7123 h 250492"/>
                  <a:gd name="connsiteX5" fmla="*/ 0 w 212541"/>
                  <a:gd name="connsiteY5" fmla="*/ 250493 h 250492"/>
                  <a:gd name="connsiteX6" fmla="*/ 83973 w 212541"/>
                  <a:gd name="connsiteY6" fmla="*/ 250493 h 250492"/>
                  <a:gd name="connsiteX7" fmla="*/ 83973 w 212541"/>
                  <a:gd name="connsiteY7" fmla="*/ 122403 h 250492"/>
                  <a:gd name="connsiteX8" fmla="*/ 133788 w 212541"/>
                  <a:gd name="connsiteY8" fmla="*/ 73065 h 250492"/>
                  <a:gd name="connsiteX9" fmla="*/ 177438 w 212541"/>
                  <a:gd name="connsiteY9" fmla="*/ 86343 h 250492"/>
                  <a:gd name="connsiteX10" fmla="*/ 212541 w 212541"/>
                  <a:gd name="connsiteY10" fmla="*/ 15181 h 250492"/>
                  <a:gd name="connsiteX11" fmla="*/ 159409 w 212541"/>
                  <a:gd name="connsiteY11" fmla="*/ 0 h 2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41" h="250492">
                    <a:moveTo>
                      <a:pt x="159398" y="0"/>
                    </a:moveTo>
                    <a:cubicBezTo>
                      <a:pt x="111485" y="0"/>
                      <a:pt x="84919" y="42225"/>
                      <a:pt x="84919" y="42225"/>
                    </a:cubicBezTo>
                    <a:lnTo>
                      <a:pt x="83973" y="42225"/>
                    </a:lnTo>
                    <a:lnTo>
                      <a:pt x="83973" y="7123"/>
                    </a:lnTo>
                    <a:lnTo>
                      <a:pt x="0" y="7123"/>
                    </a:lnTo>
                    <a:lnTo>
                      <a:pt x="0" y="250493"/>
                    </a:lnTo>
                    <a:lnTo>
                      <a:pt x="83973" y="250493"/>
                    </a:lnTo>
                    <a:lnTo>
                      <a:pt x="83973" y="122403"/>
                    </a:lnTo>
                    <a:cubicBezTo>
                      <a:pt x="83973" y="116237"/>
                      <a:pt x="90138" y="73065"/>
                      <a:pt x="133788" y="73065"/>
                    </a:cubicBezTo>
                    <a:cubicBezTo>
                      <a:pt x="161779" y="73065"/>
                      <a:pt x="177438" y="86343"/>
                      <a:pt x="177438" y="86343"/>
                    </a:cubicBezTo>
                    <a:lnTo>
                      <a:pt x="212541" y="15181"/>
                    </a:lnTo>
                    <a:cubicBezTo>
                      <a:pt x="212541" y="15181"/>
                      <a:pt x="190716" y="0"/>
                      <a:pt x="159409" y="0"/>
                    </a:cubicBezTo>
                    <a:close/>
                  </a:path>
                </a:pathLst>
              </a:custGeom>
              <a:solidFill>
                <a:srgbClr val="FBFBFF"/>
              </a:solidFill>
              <a:ln w="108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2D199F5-9DED-1881-57D3-968A7AD72CB0}"/>
                  </a:ext>
                </a:extLst>
              </p:cNvPr>
              <p:cNvSpPr/>
              <p:nvPr/>
            </p:nvSpPr>
            <p:spPr>
              <a:xfrm>
                <a:off x="4384447" y="2015686"/>
                <a:ext cx="80644" cy="83493"/>
              </a:xfrm>
              <a:custGeom>
                <a:avLst/>
                <a:gdLst>
                  <a:gd name="connsiteX0" fmla="*/ 40323 w 80644"/>
                  <a:gd name="connsiteY0" fmla="*/ 83494 h 83493"/>
                  <a:gd name="connsiteX1" fmla="*/ 80645 w 80644"/>
                  <a:gd name="connsiteY1" fmla="*/ 41747 h 83493"/>
                  <a:gd name="connsiteX2" fmla="*/ 40323 w 80644"/>
                  <a:gd name="connsiteY2" fmla="*/ 0 h 83493"/>
                  <a:gd name="connsiteX3" fmla="*/ 0 w 80644"/>
                  <a:gd name="connsiteY3" fmla="*/ 41747 h 83493"/>
                  <a:gd name="connsiteX4" fmla="*/ 40323 w 80644"/>
                  <a:gd name="connsiteY4" fmla="*/ 83494 h 83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4" h="83493">
                    <a:moveTo>
                      <a:pt x="40323" y="83494"/>
                    </a:moveTo>
                    <a:cubicBezTo>
                      <a:pt x="62147" y="83494"/>
                      <a:pt x="80645" y="64518"/>
                      <a:pt x="80645" y="41747"/>
                    </a:cubicBezTo>
                    <a:cubicBezTo>
                      <a:pt x="80645" y="18976"/>
                      <a:pt x="62147" y="0"/>
                      <a:pt x="40323" y="0"/>
                    </a:cubicBezTo>
                    <a:cubicBezTo>
                      <a:pt x="18497" y="0"/>
                      <a:pt x="0" y="18976"/>
                      <a:pt x="0" y="41747"/>
                    </a:cubicBezTo>
                    <a:cubicBezTo>
                      <a:pt x="0" y="64518"/>
                      <a:pt x="18497" y="83494"/>
                      <a:pt x="40323" y="83494"/>
                    </a:cubicBezTo>
                    <a:close/>
                  </a:path>
                </a:pathLst>
              </a:custGeom>
              <a:solidFill>
                <a:srgbClr val="FBFBFF"/>
              </a:solidFill>
              <a:ln w="108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5893877-F9D4-163E-A9A4-0C9CD63BA085}"/>
                  </a:ext>
                </a:extLst>
              </p:cNvPr>
              <p:cNvSpPr/>
              <p:nvPr/>
            </p:nvSpPr>
            <p:spPr>
              <a:xfrm>
                <a:off x="4074329" y="1976788"/>
                <a:ext cx="283377" cy="415099"/>
              </a:xfrm>
              <a:custGeom>
                <a:avLst/>
                <a:gdLst>
                  <a:gd name="connsiteX0" fmla="*/ 199416 w 283377"/>
                  <a:gd name="connsiteY0" fmla="*/ 187867 h 415099"/>
                  <a:gd name="connsiteX1" fmla="*/ 119717 w 283377"/>
                  <a:gd name="connsiteY1" fmla="*/ 157505 h 415099"/>
                  <a:gd name="connsiteX2" fmla="*/ 65 w 283377"/>
                  <a:gd name="connsiteY2" fmla="*/ 267740 h 415099"/>
                  <a:gd name="connsiteX3" fmla="*/ 73957 w 283377"/>
                  <a:gd name="connsiteY3" fmla="*/ 267740 h 415099"/>
                  <a:gd name="connsiteX4" fmla="*/ 118999 w 283377"/>
                  <a:gd name="connsiteY4" fmla="*/ 237585 h 415099"/>
                  <a:gd name="connsiteX5" fmla="*/ 167717 w 283377"/>
                  <a:gd name="connsiteY5" fmla="*/ 286302 h 415099"/>
                  <a:gd name="connsiteX6" fmla="*/ 118999 w 283377"/>
                  <a:gd name="connsiteY6" fmla="*/ 335020 h 415099"/>
                  <a:gd name="connsiteX7" fmla="*/ 73957 w 283377"/>
                  <a:gd name="connsiteY7" fmla="*/ 304865 h 415099"/>
                  <a:gd name="connsiteX8" fmla="*/ 0 w 283377"/>
                  <a:gd name="connsiteY8" fmla="*/ 304865 h 415099"/>
                  <a:gd name="connsiteX9" fmla="*/ 119706 w 283377"/>
                  <a:gd name="connsiteY9" fmla="*/ 415099 h 415099"/>
                  <a:gd name="connsiteX10" fmla="*/ 199405 w 283377"/>
                  <a:gd name="connsiteY10" fmla="*/ 380464 h 415099"/>
                  <a:gd name="connsiteX11" fmla="*/ 200351 w 283377"/>
                  <a:gd name="connsiteY11" fmla="*/ 380464 h 415099"/>
                  <a:gd name="connsiteX12" fmla="*/ 200351 w 283377"/>
                  <a:gd name="connsiteY12" fmla="*/ 407977 h 415099"/>
                  <a:gd name="connsiteX13" fmla="*/ 283377 w 283377"/>
                  <a:gd name="connsiteY13" fmla="*/ 407977 h 415099"/>
                  <a:gd name="connsiteX14" fmla="*/ 283377 w 283377"/>
                  <a:gd name="connsiteY14" fmla="*/ 0 h 415099"/>
                  <a:gd name="connsiteX15" fmla="*/ 199405 w 283377"/>
                  <a:gd name="connsiteY15" fmla="*/ 0 h 415099"/>
                  <a:gd name="connsiteX16" fmla="*/ 199405 w 283377"/>
                  <a:gd name="connsiteY16" fmla="*/ 187867 h 41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377" h="415099">
                    <a:moveTo>
                      <a:pt x="199416" y="187867"/>
                    </a:moveTo>
                    <a:cubicBezTo>
                      <a:pt x="179494" y="168413"/>
                      <a:pt x="152449" y="157505"/>
                      <a:pt x="119717" y="157505"/>
                    </a:cubicBezTo>
                    <a:cubicBezTo>
                      <a:pt x="54959" y="157505"/>
                      <a:pt x="8014" y="205484"/>
                      <a:pt x="65" y="267740"/>
                    </a:cubicBezTo>
                    <a:lnTo>
                      <a:pt x="73957" y="267740"/>
                    </a:lnTo>
                    <a:cubicBezTo>
                      <a:pt x="81265" y="250047"/>
                      <a:pt x="98664" y="237585"/>
                      <a:pt x="118999" y="237585"/>
                    </a:cubicBezTo>
                    <a:cubicBezTo>
                      <a:pt x="145902" y="237585"/>
                      <a:pt x="167717" y="259399"/>
                      <a:pt x="167717" y="286302"/>
                    </a:cubicBezTo>
                    <a:cubicBezTo>
                      <a:pt x="167717" y="313206"/>
                      <a:pt x="145902" y="335020"/>
                      <a:pt x="118999" y="335020"/>
                    </a:cubicBezTo>
                    <a:cubicBezTo>
                      <a:pt x="98664" y="335020"/>
                      <a:pt x="81265" y="322558"/>
                      <a:pt x="73957" y="304865"/>
                    </a:cubicBezTo>
                    <a:lnTo>
                      <a:pt x="0" y="304865"/>
                    </a:lnTo>
                    <a:cubicBezTo>
                      <a:pt x="7775" y="367274"/>
                      <a:pt x="54796" y="415099"/>
                      <a:pt x="119706" y="415099"/>
                    </a:cubicBezTo>
                    <a:cubicBezTo>
                      <a:pt x="152916" y="415099"/>
                      <a:pt x="181375" y="400397"/>
                      <a:pt x="199405" y="380464"/>
                    </a:cubicBezTo>
                    <a:lnTo>
                      <a:pt x="200351" y="380464"/>
                    </a:lnTo>
                    <a:lnTo>
                      <a:pt x="200351" y="407977"/>
                    </a:lnTo>
                    <a:lnTo>
                      <a:pt x="283377" y="407977"/>
                    </a:lnTo>
                    <a:lnTo>
                      <a:pt x="283377" y="0"/>
                    </a:lnTo>
                    <a:lnTo>
                      <a:pt x="199405" y="0"/>
                    </a:lnTo>
                    <a:lnTo>
                      <a:pt x="199405" y="187867"/>
                    </a:lnTo>
                    <a:close/>
                  </a:path>
                </a:pathLst>
              </a:custGeom>
              <a:solidFill>
                <a:srgbClr val="FBFBFF"/>
              </a:solidFill>
              <a:ln w="108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3CB4F3-271C-39A6-739E-68A3562D96D6}"/>
                  </a:ext>
                </a:extLst>
              </p:cNvPr>
              <p:cNvSpPr/>
              <p:nvPr/>
            </p:nvSpPr>
            <p:spPr>
              <a:xfrm>
                <a:off x="4747251" y="2134283"/>
                <a:ext cx="209213" cy="257604"/>
              </a:xfrm>
              <a:custGeom>
                <a:avLst/>
                <a:gdLst>
                  <a:gd name="connsiteX0" fmla="*/ 135224 w 209213"/>
                  <a:gd name="connsiteY0" fmla="*/ 96783 h 257604"/>
                  <a:gd name="connsiteX1" fmla="*/ 97272 w 209213"/>
                  <a:gd name="connsiteY1" fmla="*/ 73533 h 257604"/>
                  <a:gd name="connsiteX2" fmla="*/ 123360 w 209213"/>
                  <a:gd name="connsiteY2" fmla="*/ 58831 h 257604"/>
                  <a:gd name="connsiteX3" fmla="*/ 177438 w 209213"/>
                  <a:gd name="connsiteY3" fmla="*/ 74011 h 257604"/>
                  <a:gd name="connsiteX4" fmla="*/ 204951 w 209213"/>
                  <a:gd name="connsiteY4" fmla="*/ 18976 h 257604"/>
                  <a:gd name="connsiteX5" fmla="*/ 123349 w 209213"/>
                  <a:gd name="connsiteY5" fmla="*/ 0 h 257604"/>
                  <a:gd name="connsiteX6" fmla="*/ 17084 w 209213"/>
                  <a:gd name="connsiteY6" fmla="*/ 78274 h 257604"/>
                  <a:gd name="connsiteX7" fmla="*/ 66421 w 209213"/>
                  <a:gd name="connsiteY7" fmla="*/ 144695 h 257604"/>
                  <a:gd name="connsiteX8" fmla="*/ 120500 w 209213"/>
                  <a:gd name="connsiteY8" fmla="*/ 177906 h 257604"/>
                  <a:gd name="connsiteX9" fmla="*/ 94412 w 209213"/>
                  <a:gd name="connsiteY9" fmla="*/ 195457 h 257604"/>
                  <a:gd name="connsiteX10" fmla="*/ 34157 w 209213"/>
                  <a:gd name="connsiteY10" fmla="*/ 167466 h 257604"/>
                  <a:gd name="connsiteX11" fmla="*/ 0 w 209213"/>
                  <a:gd name="connsiteY11" fmla="*/ 224873 h 257604"/>
                  <a:gd name="connsiteX12" fmla="*/ 93933 w 209213"/>
                  <a:gd name="connsiteY12" fmla="*/ 257605 h 257604"/>
                  <a:gd name="connsiteX13" fmla="*/ 209213 w 209213"/>
                  <a:gd name="connsiteY13" fmla="*/ 174589 h 257604"/>
                  <a:gd name="connsiteX14" fmla="*/ 135202 w 209213"/>
                  <a:gd name="connsiteY14" fmla="*/ 96783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3" h="257604">
                    <a:moveTo>
                      <a:pt x="135224" y="96783"/>
                    </a:moveTo>
                    <a:cubicBezTo>
                      <a:pt x="114345" y="90138"/>
                      <a:pt x="97272" y="86343"/>
                      <a:pt x="97272" y="73533"/>
                    </a:cubicBezTo>
                    <a:cubicBezTo>
                      <a:pt x="97272" y="62147"/>
                      <a:pt x="104862" y="58831"/>
                      <a:pt x="123360" y="58831"/>
                    </a:cubicBezTo>
                    <a:cubicBezTo>
                      <a:pt x="148980" y="58831"/>
                      <a:pt x="177438" y="74011"/>
                      <a:pt x="177438" y="74011"/>
                    </a:cubicBezTo>
                    <a:lnTo>
                      <a:pt x="204951" y="18976"/>
                    </a:lnTo>
                    <a:cubicBezTo>
                      <a:pt x="204951" y="18976"/>
                      <a:pt x="170316" y="0"/>
                      <a:pt x="123349" y="0"/>
                    </a:cubicBezTo>
                    <a:cubicBezTo>
                      <a:pt x="59298" y="0"/>
                      <a:pt x="17084" y="28469"/>
                      <a:pt x="17084" y="78274"/>
                    </a:cubicBezTo>
                    <a:cubicBezTo>
                      <a:pt x="17084" y="114802"/>
                      <a:pt x="41758" y="131885"/>
                      <a:pt x="66421" y="144695"/>
                    </a:cubicBezTo>
                    <a:cubicBezTo>
                      <a:pt x="93933" y="158930"/>
                      <a:pt x="120500" y="160355"/>
                      <a:pt x="120500" y="177906"/>
                    </a:cubicBezTo>
                    <a:cubicBezTo>
                      <a:pt x="120500" y="194033"/>
                      <a:pt x="106265" y="195457"/>
                      <a:pt x="94412" y="195457"/>
                    </a:cubicBezTo>
                    <a:cubicBezTo>
                      <a:pt x="67367" y="195457"/>
                      <a:pt x="34157" y="167466"/>
                      <a:pt x="34157" y="167466"/>
                    </a:cubicBezTo>
                    <a:lnTo>
                      <a:pt x="0" y="224873"/>
                    </a:lnTo>
                    <a:cubicBezTo>
                      <a:pt x="0" y="224873"/>
                      <a:pt x="35103" y="257605"/>
                      <a:pt x="93933" y="257605"/>
                    </a:cubicBezTo>
                    <a:cubicBezTo>
                      <a:pt x="143749" y="257605"/>
                      <a:pt x="209213" y="246219"/>
                      <a:pt x="209213" y="174589"/>
                    </a:cubicBezTo>
                    <a:cubicBezTo>
                      <a:pt x="209213" y="124773"/>
                      <a:pt x="167466" y="106754"/>
                      <a:pt x="135202" y="96783"/>
                    </a:cubicBezTo>
                    <a:close/>
                  </a:path>
                </a:pathLst>
              </a:custGeom>
              <a:solidFill>
                <a:srgbClr val="FBFBFF"/>
              </a:solidFill>
              <a:ln w="108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369DECC-BE1C-E613-3B3A-F5DC3F87584F}"/>
                  </a:ext>
                </a:extLst>
              </p:cNvPr>
              <p:cNvSpPr/>
              <p:nvPr/>
            </p:nvSpPr>
            <p:spPr>
              <a:xfrm>
                <a:off x="4381119" y="2135240"/>
                <a:ext cx="85397" cy="249535"/>
              </a:xfrm>
              <a:custGeom>
                <a:avLst/>
                <a:gdLst>
                  <a:gd name="connsiteX0" fmla="*/ 0 w 85397"/>
                  <a:gd name="connsiteY0" fmla="*/ 0 h 249535"/>
                  <a:gd name="connsiteX1" fmla="*/ 85397 w 85397"/>
                  <a:gd name="connsiteY1" fmla="*/ 0 h 249535"/>
                  <a:gd name="connsiteX2" fmla="*/ 85397 w 85397"/>
                  <a:gd name="connsiteY2" fmla="*/ 249536 h 249535"/>
                  <a:gd name="connsiteX3" fmla="*/ 0 w 85397"/>
                  <a:gd name="connsiteY3" fmla="*/ 249536 h 249535"/>
                </a:gdLst>
                <a:ahLst/>
                <a:cxnLst>
                  <a:cxn ang="0">
                    <a:pos x="connsiteX0" y="connsiteY0"/>
                  </a:cxn>
                  <a:cxn ang="0">
                    <a:pos x="connsiteX1" y="connsiteY1"/>
                  </a:cxn>
                  <a:cxn ang="0">
                    <a:pos x="connsiteX2" y="connsiteY2"/>
                  </a:cxn>
                  <a:cxn ang="0">
                    <a:pos x="connsiteX3" y="connsiteY3"/>
                  </a:cxn>
                </a:cxnLst>
                <a:rect l="l" t="t" r="r" b="b"/>
                <a:pathLst>
                  <a:path w="85397" h="249535">
                    <a:moveTo>
                      <a:pt x="0" y="0"/>
                    </a:moveTo>
                    <a:lnTo>
                      <a:pt x="85397" y="0"/>
                    </a:lnTo>
                    <a:lnTo>
                      <a:pt x="85397" y="249536"/>
                    </a:lnTo>
                    <a:lnTo>
                      <a:pt x="0" y="249536"/>
                    </a:lnTo>
                    <a:close/>
                  </a:path>
                </a:pathLst>
              </a:custGeom>
              <a:solidFill>
                <a:srgbClr val="FBFBFF"/>
              </a:solidFill>
              <a:ln w="108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98B82FE-9D7C-2D13-0DA3-9C4C812FC104}"/>
                  </a:ext>
                </a:extLst>
              </p:cNvPr>
              <p:cNvSpPr/>
              <p:nvPr/>
            </p:nvSpPr>
            <p:spPr>
              <a:xfrm>
                <a:off x="4489831" y="2135240"/>
                <a:ext cx="250721" cy="256658"/>
              </a:xfrm>
              <a:custGeom>
                <a:avLst/>
                <a:gdLst>
                  <a:gd name="connsiteX0" fmla="*/ 166749 w 250721"/>
                  <a:gd name="connsiteY0" fmla="*/ 121924 h 256658"/>
                  <a:gd name="connsiteX1" fmla="*/ 125361 w 250721"/>
                  <a:gd name="connsiteY1" fmla="*/ 188335 h 256658"/>
                  <a:gd name="connsiteX2" fmla="*/ 83972 w 250721"/>
                  <a:gd name="connsiteY2" fmla="*/ 121924 h 256658"/>
                  <a:gd name="connsiteX3" fmla="*/ 83972 w 250721"/>
                  <a:gd name="connsiteY3" fmla="*/ 0 h 256658"/>
                  <a:gd name="connsiteX4" fmla="*/ 0 w 250721"/>
                  <a:gd name="connsiteY4" fmla="*/ 0 h 256658"/>
                  <a:gd name="connsiteX5" fmla="*/ 0 w 250721"/>
                  <a:gd name="connsiteY5" fmla="*/ 142325 h 256658"/>
                  <a:gd name="connsiteX6" fmla="*/ 125361 w 250721"/>
                  <a:gd name="connsiteY6" fmla="*/ 256659 h 256658"/>
                  <a:gd name="connsiteX7" fmla="*/ 250721 w 250721"/>
                  <a:gd name="connsiteY7" fmla="*/ 142325 h 256658"/>
                  <a:gd name="connsiteX8" fmla="*/ 250721 w 250721"/>
                  <a:gd name="connsiteY8" fmla="*/ 0 h 256658"/>
                  <a:gd name="connsiteX9" fmla="*/ 166749 w 250721"/>
                  <a:gd name="connsiteY9" fmla="*/ 0 h 256658"/>
                  <a:gd name="connsiteX10" fmla="*/ 166749 w 250721"/>
                  <a:gd name="connsiteY10" fmla="*/ 121924 h 25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721" h="256658">
                    <a:moveTo>
                      <a:pt x="166749" y="121924"/>
                    </a:moveTo>
                    <a:cubicBezTo>
                      <a:pt x="166749" y="169837"/>
                      <a:pt x="160463" y="188335"/>
                      <a:pt x="125361" y="188335"/>
                    </a:cubicBezTo>
                    <a:cubicBezTo>
                      <a:pt x="90258" y="188335"/>
                      <a:pt x="83972" y="169837"/>
                      <a:pt x="83972" y="121924"/>
                    </a:cubicBezTo>
                    <a:lnTo>
                      <a:pt x="83972" y="0"/>
                    </a:lnTo>
                    <a:lnTo>
                      <a:pt x="0" y="0"/>
                    </a:lnTo>
                    <a:lnTo>
                      <a:pt x="0" y="142325"/>
                    </a:lnTo>
                    <a:cubicBezTo>
                      <a:pt x="0" y="223927"/>
                      <a:pt x="34276" y="256659"/>
                      <a:pt x="125361" y="256659"/>
                    </a:cubicBezTo>
                    <a:cubicBezTo>
                      <a:pt x="216445" y="256659"/>
                      <a:pt x="250721" y="223927"/>
                      <a:pt x="250721" y="142325"/>
                    </a:cubicBezTo>
                    <a:lnTo>
                      <a:pt x="250721" y="0"/>
                    </a:lnTo>
                    <a:lnTo>
                      <a:pt x="166749" y="0"/>
                    </a:lnTo>
                    <a:lnTo>
                      <a:pt x="166749" y="121924"/>
                    </a:lnTo>
                    <a:close/>
                  </a:path>
                </a:pathLst>
              </a:custGeom>
              <a:solidFill>
                <a:srgbClr val="FBFBFF"/>
              </a:solidFill>
              <a:ln w="1086" cap="flat">
                <a:noFill/>
                <a:prstDash val="solid"/>
                <a:miter/>
              </a:ln>
            </p:spPr>
            <p:txBody>
              <a:bodyPr rtlCol="0" anchor="ctr"/>
              <a:lstStyle/>
              <a:p>
                <a:endParaRPr lang="en-US"/>
              </a:p>
            </p:txBody>
          </p:sp>
        </p:grpSp>
      </p:grpSp>
      <p:pic>
        <p:nvPicPr>
          <p:cNvPr id="1026" name="Picture 2" descr="Azure has a new logo, but where do you download it? Here!">
            <a:extLst>
              <a:ext uri="{FF2B5EF4-FFF2-40B4-BE49-F238E27FC236}">
                <a16:creationId xmlns:a16="http://schemas.microsoft.com/office/drawing/2014/main" id="{611D8972-0543-37CC-EEB3-1435F1A49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306" y="392578"/>
            <a:ext cx="1776351" cy="1776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577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1955DE-4983-D8B1-9653-EC6F2AB37A9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Application portability</a:t>
            </a:r>
          </a:p>
        </p:txBody>
      </p:sp>
      <p:sp>
        <p:nvSpPr>
          <p:cNvPr id="512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C2DC528-9DDE-F042-ABFC-AECFF23D2F4B}"/>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1900"/>
              <a:t>Designed to be cloud + platform agnostic</a:t>
            </a:r>
          </a:p>
          <a:p>
            <a:r>
              <a:rPr lang="en-US" sz="1900"/>
              <a:t>Define app once, deploy to any platform that supports Radius.</a:t>
            </a:r>
          </a:p>
          <a:p>
            <a:r>
              <a:rPr lang="en-US" sz="1900"/>
              <a:t>Developers define app requirements.</a:t>
            </a:r>
          </a:p>
          <a:p>
            <a:r>
              <a:rPr lang="en-US" sz="1900"/>
              <a:t>Operators define environments and recipes that bind to those requirements.</a:t>
            </a:r>
          </a:p>
        </p:txBody>
      </p:sp>
      <p:pic>
        <p:nvPicPr>
          <p:cNvPr id="5122" name="Picture 2">
            <a:extLst>
              <a:ext uri="{FF2B5EF4-FFF2-40B4-BE49-F238E27FC236}">
                <a16:creationId xmlns:a16="http://schemas.microsoft.com/office/drawing/2014/main" id="{D13BDD62-570B-33C9-19E7-DB13A772578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654296" y="2177699"/>
            <a:ext cx="6903720" cy="25026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adius">
            <a:extLst>
              <a:ext uri="{FF2B5EF4-FFF2-40B4-BE49-F238E27FC236}">
                <a16:creationId xmlns:a16="http://schemas.microsoft.com/office/drawing/2014/main" id="{B179C0E3-84EC-B0AC-C101-BF06836096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13128" y="668115"/>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85515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D99A9E-34C6-A915-86FA-0F1D61C7535E}"/>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400" kern="1200">
                <a:solidFill>
                  <a:schemeClr val="tx1"/>
                </a:solidFill>
                <a:latin typeface="+mj-lt"/>
                <a:ea typeface="+mj-ea"/>
                <a:cs typeface="+mj-cs"/>
              </a:rPr>
              <a:t>Radius Recipes</a:t>
            </a:r>
          </a:p>
        </p:txBody>
      </p:sp>
      <p:pic>
        <p:nvPicPr>
          <p:cNvPr id="6146" name="Picture 2">
            <a:extLst>
              <a:ext uri="{FF2B5EF4-FFF2-40B4-BE49-F238E27FC236}">
                <a16:creationId xmlns:a16="http://schemas.microsoft.com/office/drawing/2014/main" id="{4B8ED1A2-19C6-9628-77B4-BECCA5B7211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30936" y="2282617"/>
            <a:ext cx="5458968" cy="2292766"/>
          </a:xfrm>
          <a:prstGeom prst="rect">
            <a:avLst/>
          </a:prstGeom>
          <a:noFill/>
          <a:extLst>
            <a:ext uri="{909E8E84-426E-40DD-AFC4-6F175D3DCCD1}">
              <a14:hiddenFill xmlns:a14="http://schemas.microsoft.com/office/drawing/2010/main">
                <a:solidFill>
                  <a:srgbClr val="FFFFFF"/>
                </a:solidFill>
              </a14:hiddenFill>
            </a:ext>
          </a:extLst>
        </p:spPr>
      </p:pic>
      <p:sp>
        <p:nvSpPr>
          <p:cNvPr id="615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B3730A95-AC2F-1C15-6588-2AC0DBE76FA9}"/>
              </a:ext>
            </a:extLst>
          </p:cNvPr>
          <p:cNvSpPr>
            <a:spLocks noGrp="1"/>
          </p:cNvSpPr>
          <p:nvPr>
            <p:ph sz="half" idx="2"/>
          </p:nvPr>
        </p:nvSpPr>
        <p:spPr>
          <a:xfrm>
            <a:off x="6739128" y="2664886"/>
            <a:ext cx="4818888" cy="3550789"/>
          </a:xfrm>
        </p:spPr>
        <p:txBody>
          <a:bodyPr vert="horz" lIns="91440" tIns="45720" rIns="91440" bIns="45720" rtlCol="0" anchor="t">
            <a:normAutofit/>
          </a:bodyPr>
          <a:lstStyle/>
          <a:p>
            <a:r>
              <a:rPr lang="en-US" sz="2200"/>
              <a:t>Recipes enable a seperation of concerns between Ops and developers by automating infra deployment.</a:t>
            </a:r>
          </a:p>
          <a:p>
            <a:r>
              <a:rPr lang="en-US" sz="2200"/>
              <a:t>Devs choose the resource they want.</a:t>
            </a:r>
          </a:p>
          <a:p>
            <a:r>
              <a:rPr lang="en-US" sz="2200"/>
              <a:t>Ops codify their environment with how these resources should be deployed.</a:t>
            </a:r>
          </a:p>
        </p:txBody>
      </p:sp>
      <p:pic>
        <p:nvPicPr>
          <p:cNvPr id="3" name="Picture 2" descr="Radius">
            <a:extLst>
              <a:ext uri="{FF2B5EF4-FFF2-40B4-BE49-F238E27FC236}">
                <a16:creationId xmlns:a16="http://schemas.microsoft.com/office/drawing/2014/main" id="{D1C6E2D3-01AD-0DE2-E840-A5A65E38EED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17344" y="278297"/>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16084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DF9850-E1D7-453B-FF3D-9EEDEEAF7C5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kern="1200">
                <a:solidFill>
                  <a:schemeClr val="tx1"/>
                </a:solidFill>
                <a:latin typeface="+mj-lt"/>
                <a:ea typeface="+mj-ea"/>
                <a:cs typeface="+mj-cs"/>
              </a:rPr>
              <a:t>Environments</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FC276C6E-0990-9442-C17C-97AC75CA050C}"/>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1700"/>
              <a:t>Prepared “Landing zones” for Radius apps.</a:t>
            </a:r>
          </a:p>
          <a:p>
            <a:r>
              <a:rPr lang="en-US" sz="1700"/>
              <a:t>Apps deployed to environments inherit container runtime, configuration, recipes, and other settings from the environment.</a:t>
            </a:r>
          </a:p>
          <a:p>
            <a:r>
              <a:rPr lang="en-US" sz="1700"/>
              <a:t>Environments are server-side resources that exist within the Radius Control Plane.</a:t>
            </a:r>
          </a:p>
          <a:p>
            <a:r>
              <a:rPr lang="en-US" sz="1700"/>
              <a:t>You can use the Radius API and rad CLI to work with environments.</a:t>
            </a:r>
          </a:p>
          <a:p>
            <a:endParaRPr lang="en-US" sz="1700"/>
          </a:p>
        </p:txBody>
      </p:sp>
      <p:pic>
        <p:nvPicPr>
          <p:cNvPr id="8" name="Content Placeholder 7" descr="A screenshot of a computer program&#10;&#10;Description automatically generated">
            <a:extLst>
              <a:ext uri="{FF2B5EF4-FFF2-40B4-BE49-F238E27FC236}">
                <a16:creationId xmlns:a16="http://schemas.microsoft.com/office/drawing/2014/main" id="{563047C8-31AD-771E-42DD-8C1BB01DA5D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34695" y="640080"/>
            <a:ext cx="6542921" cy="5577840"/>
          </a:xfrm>
          <a:prstGeom prst="rect">
            <a:avLst/>
          </a:prstGeom>
        </p:spPr>
      </p:pic>
      <p:pic>
        <p:nvPicPr>
          <p:cNvPr id="9" name="Picture 2" descr="Radius">
            <a:extLst>
              <a:ext uri="{FF2B5EF4-FFF2-40B4-BE49-F238E27FC236}">
                <a16:creationId xmlns:a16="http://schemas.microsoft.com/office/drawing/2014/main" id="{CD8B83F4-429D-16F9-60A9-D2A3CF76A4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936" y="779473"/>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17393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24F86EE-850D-3528-BE9E-79224414AA2A}"/>
              </a:ext>
            </a:extLst>
          </p:cNvPr>
          <p:cNvSpPr/>
          <p:nvPr/>
        </p:nvSpPr>
        <p:spPr bwMode="auto">
          <a:xfrm>
            <a:off x="377128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1AC69345-F2F8-0F28-77A1-F9B9862A7228}"/>
              </a:ext>
            </a:extLst>
          </p:cNvPr>
          <p:cNvGrpSpPr/>
          <p:nvPr/>
        </p:nvGrpSpPr>
        <p:grpSpPr>
          <a:xfrm>
            <a:off x="5769449" y="2714844"/>
            <a:ext cx="1718870" cy="465794"/>
            <a:chOff x="-3706807" y="-2780345"/>
            <a:chExt cx="1718870" cy="465794"/>
          </a:xfrm>
        </p:grpSpPr>
        <p:pic>
          <p:nvPicPr>
            <p:cNvPr id="4" name="Graphic 3">
              <a:extLst>
                <a:ext uri="{FF2B5EF4-FFF2-40B4-BE49-F238E27FC236}">
                  <a16:creationId xmlns:a16="http://schemas.microsoft.com/office/drawing/2014/main" id="{3F26AD46-808A-1C91-F2E7-6AFF4A008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6" name="TextBox 5">
              <a:extLst>
                <a:ext uri="{FF2B5EF4-FFF2-40B4-BE49-F238E27FC236}">
                  <a16:creationId xmlns:a16="http://schemas.microsoft.com/office/drawing/2014/main" id="{21589E73-8324-0D2C-72F1-7FB51551115A}"/>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81" name="Group 80">
            <a:extLst>
              <a:ext uri="{FF2B5EF4-FFF2-40B4-BE49-F238E27FC236}">
                <a16:creationId xmlns:a16="http://schemas.microsoft.com/office/drawing/2014/main" id="{D7C39826-3D5B-C0F4-DA55-D78FF849BE47}"/>
              </a:ext>
            </a:extLst>
          </p:cNvPr>
          <p:cNvGrpSpPr/>
          <p:nvPr/>
        </p:nvGrpSpPr>
        <p:grpSpPr>
          <a:xfrm>
            <a:off x="5787680" y="1685040"/>
            <a:ext cx="1533155" cy="560322"/>
            <a:chOff x="-5771243" y="-1663618"/>
            <a:chExt cx="1533155" cy="560322"/>
          </a:xfrm>
        </p:grpSpPr>
        <p:pic>
          <p:nvPicPr>
            <p:cNvPr id="5" name="Graphic 4">
              <a:extLst>
                <a:ext uri="{FF2B5EF4-FFF2-40B4-BE49-F238E27FC236}">
                  <a16:creationId xmlns:a16="http://schemas.microsoft.com/office/drawing/2014/main" id="{E5634BD4-973F-91E3-6871-6082C58DEB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7" name="TextBox 6">
              <a:extLst>
                <a:ext uri="{FF2B5EF4-FFF2-40B4-BE49-F238E27FC236}">
                  <a16:creationId xmlns:a16="http://schemas.microsoft.com/office/drawing/2014/main" id="{76115A43-F639-EF45-61FD-E50349CF054D}"/>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13" name="Straight Arrow Connector 14">
            <a:extLst>
              <a:ext uri="{FF2B5EF4-FFF2-40B4-BE49-F238E27FC236}">
                <a16:creationId xmlns:a16="http://schemas.microsoft.com/office/drawing/2014/main" id="{77E479A7-89BA-64C4-54E8-EA52C2634BB0}"/>
              </a:ext>
            </a:extLst>
          </p:cNvPr>
          <p:cNvCxnSpPr>
            <a:cxnSpLocks/>
            <a:stCxn id="4" idx="0"/>
            <a:endCxn id="5" idx="2"/>
          </p:cNvCxnSpPr>
          <p:nvPr/>
        </p:nvCxnSpPr>
        <p:spPr>
          <a:xfrm flipV="1">
            <a:off x="6064815" y="22453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491094-DB0F-65DE-75A8-8C8DAE98F423}"/>
              </a:ext>
            </a:extLst>
          </p:cNvPr>
          <p:cNvSpPr txBox="1"/>
          <p:nvPr/>
        </p:nvSpPr>
        <p:spPr>
          <a:xfrm>
            <a:off x="459733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1" name="Graphic 20">
            <a:extLst>
              <a:ext uri="{FF2B5EF4-FFF2-40B4-BE49-F238E27FC236}">
                <a16:creationId xmlns:a16="http://schemas.microsoft.com/office/drawing/2014/main" id="{03662DB9-D23C-EB13-C9C6-E055387B77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637244" y="981422"/>
            <a:ext cx="783627" cy="671938"/>
          </a:xfrm>
          <a:prstGeom prst="rect">
            <a:avLst/>
          </a:prstGeom>
          <a:effectLst>
            <a:outerShdw blurRad="88900" dist="25400" dir="2700000" algn="tl" rotWithShape="0">
              <a:prstClr val="black">
                <a:alpha val="26000"/>
              </a:prstClr>
            </a:outerShdw>
          </a:effectLst>
        </p:spPr>
      </p:pic>
      <p:sp>
        <p:nvSpPr>
          <p:cNvPr id="100" name="Oval 99">
            <a:extLst>
              <a:ext uri="{FF2B5EF4-FFF2-40B4-BE49-F238E27FC236}">
                <a16:creationId xmlns:a16="http://schemas.microsoft.com/office/drawing/2014/main" id="{702A4F03-B6E9-78FB-21D5-8E17448B1C2A}"/>
              </a:ext>
            </a:extLst>
          </p:cNvPr>
          <p:cNvSpPr/>
          <p:nvPr/>
        </p:nvSpPr>
        <p:spPr bwMode="auto">
          <a:xfrm>
            <a:off x="550776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C0C7CECB-4AB4-76C2-8FF3-23A8532B0329}"/>
              </a:ext>
            </a:extLst>
          </p:cNvPr>
          <p:cNvSpPr/>
          <p:nvPr/>
        </p:nvSpPr>
        <p:spPr bwMode="auto">
          <a:xfrm>
            <a:off x="676538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899E9B62-79FD-1777-FE26-F3AEE044D010}"/>
              </a:ext>
            </a:extLst>
          </p:cNvPr>
          <p:cNvGrpSpPr/>
          <p:nvPr/>
        </p:nvGrpSpPr>
        <p:grpSpPr>
          <a:xfrm>
            <a:off x="6793541" y="3743469"/>
            <a:ext cx="1336601" cy="714104"/>
            <a:chOff x="-4835593" y="-107731"/>
            <a:chExt cx="1336601" cy="714104"/>
          </a:xfrm>
        </p:grpSpPr>
        <p:grpSp>
          <p:nvGrpSpPr>
            <p:cNvPr id="22" name="Group 21">
              <a:extLst>
                <a:ext uri="{FF2B5EF4-FFF2-40B4-BE49-F238E27FC236}">
                  <a16:creationId xmlns:a16="http://schemas.microsoft.com/office/drawing/2014/main" id="{C7F07705-52DC-8BF5-DF59-3332D09DA50C}"/>
                </a:ext>
              </a:extLst>
            </p:cNvPr>
            <p:cNvGrpSpPr/>
            <p:nvPr/>
          </p:nvGrpSpPr>
          <p:grpSpPr>
            <a:xfrm>
              <a:off x="-4835593" y="-107731"/>
              <a:ext cx="741464" cy="714104"/>
              <a:chOff x="7707431" y="3858069"/>
              <a:chExt cx="741464" cy="714104"/>
            </a:xfrm>
          </p:grpSpPr>
          <p:pic>
            <p:nvPicPr>
              <p:cNvPr id="23" name="Graphic 22">
                <a:extLst>
                  <a:ext uri="{FF2B5EF4-FFF2-40B4-BE49-F238E27FC236}">
                    <a16:creationId xmlns:a16="http://schemas.microsoft.com/office/drawing/2014/main" id="{FC01FCDA-4758-1DB2-09F5-31CE05C32A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4" name="Graphic 56">
                <a:extLst>
                  <a:ext uri="{FF2B5EF4-FFF2-40B4-BE49-F238E27FC236}">
                    <a16:creationId xmlns:a16="http://schemas.microsoft.com/office/drawing/2014/main" id="{261F0FA3-A86A-D711-9F80-0C568C91D2A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8" name="TextBox 27">
              <a:extLst>
                <a:ext uri="{FF2B5EF4-FFF2-40B4-BE49-F238E27FC236}">
                  <a16:creationId xmlns:a16="http://schemas.microsoft.com/office/drawing/2014/main" id="{D5CE1E0A-D9BF-049A-4EDA-F11D1FFBFACD}"/>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80" name="Group 79">
            <a:extLst>
              <a:ext uri="{FF2B5EF4-FFF2-40B4-BE49-F238E27FC236}">
                <a16:creationId xmlns:a16="http://schemas.microsoft.com/office/drawing/2014/main" id="{7A0CF055-C772-5493-7DDA-672D5A647F1F}"/>
              </a:ext>
            </a:extLst>
          </p:cNvPr>
          <p:cNvGrpSpPr/>
          <p:nvPr/>
        </p:nvGrpSpPr>
        <p:grpSpPr>
          <a:xfrm>
            <a:off x="5609782" y="4798166"/>
            <a:ext cx="1599803" cy="714104"/>
            <a:chOff x="-2609503" y="-156546"/>
            <a:chExt cx="1599803" cy="714104"/>
          </a:xfrm>
        </p:grpSpPr>
        <p:grpSp>
          <p:nvGrpSpPr>
            <p:cNvPr id="25" name="Group 24">
              <a:extLst>
                <a:ext uri="{FF2B5EF4-FFF2-40B4-BE49-F238E27FC236}">
                  <a16:creationId xmlns:a16="http://schemas.microsoft.com/office/drawing/2014/main" id="{F431AA04-16D8-CAB4-DF31-AEA133A97A40}"/>
                </a:ext>
              </a:extLst>
            </p:cNvPr>
            <p:cNvGrpSpPr/>
            <p:nvPr/>
          </p:nvGrpSpPr>
          <p:grpSpPr>
            <a:xfrm>
              <a:off x="-2609503" y="-156546"/>
              <a:ext cx="759386" cy="714104"/>
              <a:chOff x="9836496" y="3805854"/>
              <a:chExt cx="759386" cy="714104"/>
            </a:xfrm>
          </p:grpSpPr>
          <p:pic>
            <p:nvPicPr>
              <p:cNvPr id="26" name="Graphic 25">
                <a:extLst>
                  <a:ext uri="{FF2B5EF4-FFF2-40B4-BE49-F238E27FC236}">
                    <a16:creationId xmlns:a16="http://schemas.microsoft.com/office/drawing/2014/main" id="{4B00B2CA-573C-48C3-0B90-1E8D92E28E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27" name="Graphic 56">
                <a:extLst>
                  <a:ext uri="{FF2B5EF4-FFF2-40B4-BE49-F238E27FC236}">
                    <a16:creationId xmlns:a16="http://schemas.microsoft.com/office/drawing/2014/main" id="{687D613A-69CB-C71B-12C8-441730D57A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29" name="TextBox 28">
              <a:extLst>
                <a:ext uri="{FF2B5EF4-FFF2-40B4-BE49-F238E27FC236}">
                  <a16:creationId xmlns:a16="http://schemas.microsoft.com/office/drawing/2014/main" id="{8DE845DF-BB6D-4AF9-15A9-C97B171D772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cxnSp>
        <p:nvCxnSpPr>
          <p:cNvPr id="40" name="!!Azure Line">
            <a:extLst>
              <a:ext uri="{FF2B5EF4-FFF2-40B4-BE49-F238E27FC236}">
                <a16:creationId xmlns:a16="http://schemas.microsoft.com/office/drawing/2014/main" id="{2BFF6863-DE88-00CD-6E37-0D2DA4DD5134}"/>
              </a:ext>
            </a:extLst>
          </p:cNvPr>
          <p:cNvCxnSpPr>
            <a:cxnSpLocks/>
          </p:cNvCxnSpPr>
          <p:nvPr/>
        </p:nvCxnSpPr>
        <p:spPr>
          <a:xfrm>
            <a:off x="16515627" y="-1383458"/>
            <a:ext cx="0" cy="797291"/>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9F147AAC-9034-48E2-8027-B7329DDE06FB}"/>
              </a:ext>
            </a:extLst>
          </p:cNvPr>
          <p:cNvSpPr/>
          <p:nvPr/>
        </p:nvSpPr>
        <p:spPr bwMode="auto">
          <a:xfrm>
            <a:off x="445940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A9188B19-FB30-21F5-A87C-6019C3AD1862}"/>
              </a:ext>
            </a:extLst>
          </p:cNvPr>
          <p:cNvGrpSpPr/>
          <p:nvPr/>
        </p:nvGrpSpPr>
        <p:grpSpPr>
          <a:xfrm>
            <a:off x="4534150" y="3821064"/>
            <a:ext cx="1735204" cy="491552"/>
            <a:chOff x="-3723141" y="-2793224"/>
            <a:chExt cx="1735204" cy="491552"/>
          </a:xfrm>
        </p:grpSpPr>
        <p:pic>
          <p:nvPicPr>
            <p:cNvPr id="77" name="Graphic 76">
              <a:extLst>
                <a:ext uri="{FF2B5EF4-FFF2-40B4-BE49-F238E27FC236}">
                  <a16:creationId xmlns:a16="http://schemas.microsoft.com/office/drawing/2014/main" id="{D86FE866-3689-16EB-8449-E0D871600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78" name="TextBox 77">
              <a:extLst>
                <a:ext uri="{FF2B5EF4-FFF2-40B4-BE49-F238E27FC236}">
                  <a16:creationId xmlns:a16="http://schemas.microsoft.com/office/drawing/2014/main" id="{E225EC21-C99E-F7F6-3425-DA1E4BAE8E06}"/>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86" name="Straight Arrow Connector 14">
            <a:extLst>
              <a:ext uri="{FF2B5EF4-FFF2-40B4-BE49-F238E27FC236}">
                <a16:creationId xmlns:a16="http://schemas.microsoft.com/office/drawing/2014/main" id="{43CFFBFD-6414-9E06-631F-BF7EF71E469A}"/>
              </a:ext>
            </a:extLst>
          </p:cNvPr>
          <p:cNvCxnSpPr>
            <a:cxnSpLocks/>
            <a:stCxn id="23" idx="0"/>
            <a:endCxn id="4" idx="2"/>
          </p:cNvCxnSpPr>
          <p:nvPr/>
        </p:nvCxnSpPr>
        <p:spPr>
          <a:xfrm rot="16200000" flipV="1">
            <a:off x="6275282" y="29701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14">
            <a:extLst>
              <a:ext uri="{FF2B5EF4-FFF2-40B4-BE49-F238E27FC236}">
                <a16:creationId xmlns:a16="http://schemas.microsoft.com/office/drawing/2014/main" id="{B1DC7C04-F275-314E-3A13-36862683D427}"/>
              </a:ext>
            </a:extLst>
          </p:cNvPr>
          <p:cNvCxnSpPr>
            <a:cxnSpLocks/>
            <a:stCxn id="26" idx="0"/>
            <a:endCxn id="77" idx="2"/>
          </p:cNvCxnSpPr>
          <p:nvPr/>
        </p:nvCxnSpPr>
        <p:spPr>
          <a:xfrm rot="16200000" flipV="1">
            <a:off x="5112560" y="40459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32161A12-6049-563B-AE1D-E0E3E3F0E544}"/>
              </a:ext>
            </a:extLst>
          </p:cNvPr>
          <p:cNvCxnSpPr>
            <a:cxnSpLocks/>
            <a:stCxn id="77" idx="0"/>
            <a:endCxn id="4" idx="2"/>
          </p:cNvCxnSpPr>
          <p:nvPr/>
        </p:nvCxnSpPr>
        <p:spPr>
          <a:xfrm rot="5400000" flipH="1" flipV="1">
            <a:off x="5135119" y="28913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288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ppt_w</p:attrName>
                                        </p:attrNameLst>
                                      </p:cBhvr>
                                      <p:tavLst>
                                        <p:tav tm="0">
                                          <p:val>
                                            <p:fltVal val="0"/>
                                          </p:val>
                                        </p:tav>
                                        <p:tav tm="100000">
                                          <p:val>
                                            <p:strVal val="#ppt_w"/>
                                          </p:val>
                                        </p:tav>
                                      </p:tavLst>
                                    </p:anim>
                                    <p:anim calcmode="lin" valueType="num">
                                      <p:cBhvr>
                                        <p:cTn id="20" dur="500" fill="hold"/>
                                        <p:tgtEl>
                                          <p:spTgt spid="71"/>
                                        </p:tgtEl>
                                        <p:attrNameLst>
                                          <p:attrName>ppt_h</p:attrName>
                                        </p:attrNameLst>
                                      </p:cBhvr>
                                      <p:tavLst>
                                        <p:tav tm="0">
                                          <p:val>
                                            <p:fltVal val="0"/>
                                          </p:val>
                                        </p:tav>
                                        <p:tav tm="100000">
                                          <p:val>
                                            <p:strVal val="#ppt_h"/>
                                          </p:val>
                                        </p:tav>
                                      </p:tavLst>
                                    </p:anim>
                                    <p:animEffect transition="in" filter="fade">
                                      <p:cBhvr>
                                        <p:cTn id="21" dur="500"/>
                                        <p:tgtEl>
                                          <p:spTgt spid="71"/>
                                        </p:tgtEl>
                                      </p:cBhvr>
                                    </p:animEffect>
                                  </p:childTnLst>
                                </p:cTn>
                              </p:par>
                              <p:par>
                                <p:cTn id="22" presetID="53" presetClass="entr" presetSubtype="16"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p:cTn id="24" dur="500" fill="hold"/>
                                        <p:tgtEl>
                                          <p:spTgt spid="76"/>
                                        </p:tgtEl>
                                        <p:attrNameLst>
                                          <p:attrName>ppt_w</p:attrName>
                                        </p:attrNameLst>
                                      </p:cBhvr>
                                      <p:tavLst>
                                        <p:tav tm="0">
                                          <p:val>
                                            <p:fltVal val="0"/>
                                          </p:val>
                                        </p:tav>
                                        <p:tav tm="100000">
                                          <p:val>
                                            <p:strVal val="#ppt_w"/>
                                          </p:val>
                                        </p:tav>
                                      </p:tavLst>
                                    </p:anim>
                                    <p:anim calcmode="lin" valueType="num">
                                      <p:cBhvr>
                                        <p:cTn id="25" dur="500" fill="hold"/>
                                        <p:tgtEl>
                                          <p:spTgt spid="76"/>
                                        </p:tgtEl>
                                        <p:attrNameLst>
                                          <p:attrName>ppt_h</p:attrName>
                                        </p:attrNameLst>
                                      </p:cBhvr>
                                      <p:tavLst>
                                        <p:tav tm="0">
                                          <p:val>
                                            <p:fltVal val="0"/>
                                          </p:val>
                                        </p:tav>
                                        <p:tav tm="100000">
                                          <p:val>
                                            <p:strVal val="#ppt_h"/>
                                          </p:val>
                                        </p:tav>
                                      </p:tavLst>
                                    </p:anim>
                                    <p:animEffect transition="in" filter="fade">
                                      <p:cBhvr>
                                        <p:cTn id="26" dur="500"/>
                                        <p:tgtEl>
                                          <p:spTgt spid="76"/>
                                        </p:tgtEl>
                                      </p:cBhvr>
                                    </p:animEffect>
                                  </p:childTnLst>
                                </p:cTn>
                              </p:par>
                              <p:par>
                                <p:cTn id="27" presetID="22" presetClass="entr" presetSubtype="1"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53" presetClass="entr" presetSubtype="16"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 calcmode="lin" valueType="num">
                                      <p:cBhvr>
                                        <p:cTn id="38" dur="500" fill="hold"/>
                                        <p:tgtEl>
                                          <p:spTgt spid="80"/>
                                        </p:tgtEl>
                                        <p:attrNameLst>
                                          <p:attrName>ppt_w</p:attrName>
                                        </p:attrNameLst>
                                      </p:cBhvr>
                                      <p:tavLst>
                                        <p:tav tm="0">
                                          <p:val>
                                            <p:fltVal val="0"/>
                                          </p:val>
                                        </p:tav>
                                        <p:tav tm="100000">
                                          <p:val>
                                            <p:strVal val="#ppt_w"/>
                                          </p:val>
                                        </p:tav>
                                      </p:tavLst>
                                    </p:anim>
                                    <p:anim calcmode="lin" valueType="num">
                                      <p:cBhvr>
                                        <p:cTn id="39" dur="500" fill="hold"/>
                                        <p:tgtEl>
                                          <p:spTgt spid="80"/>
                                        </p:tgtEl>
                                        <p:attrNameLst>
                                          <p:attrName>ppt_h</p:attrName>
                                        </p:attrNameLst>
                                      </p:cBhvr>
                                      <p:tavLst>
                                        <p:tav tm="0">
                                          <p:val>
                                            <p:fltVal val="0"/>
                                          </p:val>
                                        </p:tav>
                                        <p:tav tm="100000">
                                          <p:val>
                                            <p:strVal val="#ppt_h"/>
                                          </p:val>
                                        </p:tav>
                                      </p:tavLst>
                                    </p:anim>
                                    <p:animEffect transition="in" filter="fade">
                                      <p:cBhvr>
                                        <p:cTn id="40" dur="500"/>
                                        <p:tgtEl>
                                          <p:spTgt spid="80"/>
                                        </p:tgtEl>
                                      </p:cBhvr>
                                    </p:animEffect>
                                  </p:childTnLst>
                                </p:cTn>
                              </p:par>
                              <p:par>
                                <p:cTn id="41" presetID="22" presetClass="entr" presetSubtype="8"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left)">
                                      <p:cBhvr>
                                        <p:cTn id="43" dur="500"/>
                                        <p:tgtEl>
                                          <p:spTgt spid="89"/>
                                        </p:tgtEl>
                                      </p:cBhvr>
                                    </p:animEffect>
                                  </p:childTnLst>
                                </p:cTn>
                              </p:par>
                              <p:par>
                                <p:cTn id="44" presetID="22" presetClass="entr" presetSubtype="8" fill="hold"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wipe(left)">
                                      <p:cBhvr>
                                        <p:cTn id="46" dur="500"/>
                                        <p:tgtEl>
                                          <p:spTgt spid="86"/>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81"/>
                                        </p:tgtEl>
                                        <p:attrNameLst>
                                          <p:attrName>style.visibility</p:attrName>
                                        </p:attrNameLst>
                                      </p:cBhvr>
                                      <p:to>
                                        <p:strVal val="visible"/>
                                      </p:to>
                                    </p:set>
                                    <p:anim calcmode="lin" valueType="num">
                                      <p:cBhvr>
                                        <p:cTn id="50" dur="500" fill="hold"/>
                                        <p:tgtEl>
                                          <p:spTgt spid="81"/>
                                        </p:tgtEl>
                                        <p:attrNameLst>
                                          <p:attrName>ppt_w</p:attrName>
                                        </p:attrNameLst>
                                      </p:cBhvr>
                                      <p:tavLst>
                                        <p:tav tm="0">
                                          <p:val>
                                            <p:fltVal val="0"/>
                                          </p:val>
                                        </p:tav>
                                        <p:tav tm="100000">
                                          <p:val>
                                            <p:strVal val="#ppt_w"/>
                                          </p:val>
                                        </p:tav>
                                      </p:tavLst>
                                    </p:anim>
                                    <p:anim calcmode="lin" valueType="num">
                                      <p:cBhvr>
                                        <p:cTn id="51" dur="500" fill="hold"/>
                                        <p:tgtEl>
                                          <p:spTgt spid="81"/>
                                        </p:tgtEl>
                                        <p:attrNameLst>
                                          <p:attrName>ppt_h</p:attrName>
                                        </p:attrNameLst>
                                      </p:cBhvr>
                                      <p:tavLst>
                                        <p:tav tm="0">
                                          <p:val>
                                            <p:fltVal val="0"/>
                                          </p:val>
                                        </p:tav>
                                        <p:tav tm="100000">
                                          <p:val>
                                            <p:strVal val="#ppt_h"/>
                                          </p:val>
                                        </p:tav>
                                      </p:tavLst>
                                    </p:anim>
                                    <p:animEffect transition="in" filter="fade">
                                      <p:cBhvr>
                                        <p:cTn id="52" dur="500"/>
                                        <p:tgtEl>
                                          <p:spTgt spid="81"/>
                                        </p:tgtEl>
                                      </p:cBhvr>
                                    </p:animEffect>
                                  </p:childTnLst>
                                </p:cTn>
                              </p:par>
                              <p:par>
                                <p:cTn id="53" presetID="22" presetClass="entr" presetSubtype="1"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D278BD22-884D-929B-9E1F-2727ADF75197}"/>
              </a:ext>
            </a:extLst>
          </p:cNvPr>
          <p:cNvGrpSpPr/>
          <p:nvPr/>
        </p:nvGrpSpPr>
        <p:grpSpPr>
          <a:xfrm>
            <a:off x="6319520" y="986490"/>
            <a:ext cx="5509111" cy="4858707"/>
            <a:chOff x="6319520" y="986490"/>
            <a:chExt cx="5509111" cy="4858707"/>
          </a:xfrm>
        </p:grpSpPr>
        <p:cxnSp>
          <p:nvCxnSpPr>
            <p:cNvPr id="124" name="Straight Arrow Connector 123">
              <a:extLst>
                <a:ext uri="{FF2B5EF4-FFF2-40B4-BE49-F238E27FC236}">
                  <a16:creationId xmlns:a16="http://schemas.microsoft.com/office/drawing/2014/main" id="{5B5B4B76-4C1A-FB88-6BF6-673914EDBBA9}"/>
                </a:ext>
              </a:extLst>
            </p:cNvPr>
            <p:cNvCxnSpPr>
              <a:cxnSpLocks/>
              <a:endCxn id="30"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Azure Env Box">
              <a:extLst>
                <a:ext uri="{FF2B5EF4-FFF2-40B4-BE49-F238E27FC236}">
                  <a16:creationId xmlns:a16="http://schemas.microsoft.com/office/drawing/2014/main" id="{0CF84B2C-110C-66E1-EC3C-7270E23353D0}"/>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FAACD099-F202-7852-882C-F1A8B849C07C}"/>
                </a:ext>
              </a:extLst>
            </p:cNvPr>
            <p:cNvGrpSpPr/>
            <p:nvPr/>
          </p:nvGrpSpPr>
          <p:grpSpPr>
            <a:xfrm>
              <a:off x="7362893" y="2304653"/>
              <a:ext cx="1744058" cy="566090"/>
              <a:chOff x="7653606" y="5623938"/>
              <a:chExt cx="1744058" cy="566090"/>
            </a:xfrm>
          </p:grpSpPr>
          <p:sp>
            <p:nvSpPr>
              <p:cNvPr id="32" name="TextBox 31">
                <a:extLst>
                  <a:ext uri="{FF2B5EF4-FFF2-40B4-BE49-F238E27FC236}">
                    <a16:creationId xmlns:a16="http://schemas.microsoft.com/office/drawing/2014/main" id="{8FFFE424-CB8E-91C8-F9C1-019CDA8F86EA}"/>
                  </a:ext>
                </a:extLst>
              </p:cNvPr>
              <p:cNvSpPr txBox="1"/>
              <p:nvPr/>
            </p:nvSpPr>
            <p:spPr>
              <a:xfrm>
                <a:off x="8389375" y="5691540"/>
                <a:ext cx="100828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for </a:t>
                </a:r>
                <a:r>
                  <a:rPr kumimoji="0" lang="en-US" sz="1400" b="1" i="0" u="none" strike="noStrike" kern="1200" cap="none" spc="0" normalizeH="0" baseline="0" noProof="0">
                    <a:ln>
                      <a:noFill/>
                    </a:ln>
                    <a:solidFill>
                      <a:srgbClr val="000000"/>
                    </a:solidFill>
                    <a:effectLst/>
                    <a:uLnTx/>
                    <a:uFillTx/>
                    <a:latin typeface="Segoe UI Semibold"/>
                    <a:ea typeface="+mn-ea"/>
                    <a:cs typeface="+mn-cs"/>
                  </a:rPr>
                  <a:t>Redis</a:t>
                </a:r>
              </a:p>
            </p:txBody>
          </p:sp>
          <p:pic>
            <p:nvPicPr>
              <p:cNvPr id="33" name="Graphic 32">
                <a:extLst>
                  <a:ext uri="{FF2B5EF4-FFF2-40B4-BE49-F238E27FC236}">
                    <a16:creationId xmlns:a16="http://schemas.microsoft.com/office/drawing/2014/main" id="{721FD927-1DF9-2773-A172-8E2C702B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3606" y="5623938"/>
                <a:ext cx="566090" cy="566090"/>
              </a:xfrm>
              <a:prstGeom prst="rect">
                <a:avLst/>
              </a:prstGeom>
            </p:spPr>
          </p:pic>
        </p:grpSp>
        <p:grpSp>
          <p:nvGrpSpPr>
            <p:cNvPr id="34" name="Group 33">
              <a:extLst>
                <a:ext uri="{FF2B5EF4-FFF2-40B4-BE49-F238E27FC236}">
                  <a16:creationId xmlns:a16="http://schemas.microsoft.com/office/drawing/2014/main" id="{513A006E-C0F6-3D48-C6AA-72EB14B5A2CE}"/>
                </a:ext>
              </a:extLst>
            </p:cNvPr>
            <p:cNvGrpSpPr/>
            <p:nvPr/>
          </p:nvGrpSpPr>
          <p:grpSpPr>
            <a:xfrm>
              <a:off x="9449729" y="2304654"/>
              <a:ext cx="1305607" cy="566089"/>
              <a:chOff x="9807029" y="5623939"/>
              <a:chExt cx="1305607" cy="566089"/>
            </a:xfrm>
          </p:grpSpPr>
          <p:sp>
            <p:nvSpPr>
              <p:cNvPr id="35" name="TextBox 34">
                <a:extLst>
                  <a:ext uri="{FF2B5EF4-FFF2-40B4-BE49-F238E27FC236}">
                    <a16:creationId xmlns:a16="http://schemas.microsoft.com/office/drawing/2014/main" id="{09B7F8E3-DDE6-7066-BE8F-93076FA92372}"/>
                  </a:ext>
                </a:extLst>
              </p:cNvPr>
              <p:cNvSpPr txBox="1"/>
              <p:nvPr/>
            </p:nvSpPr>
            <p:spPr>
              <a:xfrm>
                <a:off x="10503495" y="5691540"/>
                <a:ext cx="60914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p>
            </p:txBody>
          </p:sp>
          <p:pic>
            <p:nvPicPr>
              <p:cNvPr id="36" name="Graphic 35">
                <a:extLst>
                  <a:ext uri="{FF2B5EF4-FFF2-40B4-BE49-F238E27FC236}">
                    <a16:creationId xmlns:a16="http://schemas.microsoft.com/office/drawing/2014/main" id="{E703C291-673A-AD6F-0801-E4E9E1062B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807029" y="5623939"/>
                <a:ext cx="566089" cy="566089"/>
              </a:xfrm>
              <a:prstGeom prst="rect">
                <a:avLst/>
              </a:prstGeom>
            </p:spPr>
          </p:pic>
        </p:grpSp>
        <p:sp>
          <p:nvSpPr>
            <p:cNvPr id="38" name="!!Azure Env Text">
              <a:extLst>
                <a:ext uri="{FF2B5EF4-FFF2-40B4-BE49-F238E27FC236}">
                  <a16:creationId xmlns:a16="http://schemas.microsoft.com/office/drawing/2014/main" id="{1746F299-CA28-E09D-35BA-4F5DD4CE08DD}"/>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9" name="!!Azure Env">
              <a:extLst>
                <a:ext uri="{FF2B5EF4-FFF2-40B4-BE49-F238E27FC236}">
                  <a16:creationId xmlns:a16="http://schemas.microsoft.com/office/drawing/2014/main" id="{619B0084-FEF8-F5E3-CEFE-8CF4E1C1FA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46" name="TextBox 45">
              <a:extLst>
                <a:ext uri="{FF2B5EF4-FFF2-40B4-BE49-F238E27FC236}">
                  <a16:creationId xmlns:a16="http://schemas.microsoft.com/office/drawing/2014/main" id="{FF78E040-33DF-1F48-859E-FC482C66117C}"/>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47" name="TextBox 46">
              <a:extLst>
                <a:ext uri="{FF2B5EF4-FFF2-40B4-BE49-F238E27FC236}">
                  <a16:creationId xmlns:a16="http://schemas.microsoft.com/office/drawing/2014/main" id="{CCDA9B2E-C88F-CC3D-EC52-C401F670660F}"/>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68" name="Group 67">
              <a:extLst>
                <a:ext uri="{FF2B5EF4-FFF2-40B4-BE49-F238E27FC236}">
                  <a16:creationId xmlns:a16="http://schemas.microsoft.com/office/drawing/2014/main" id="{3C8BC9AD-654D-3B17-24B7-38EBC64C67D0}"/>
                </a:ext>
              </a:extLst>
            </p:cNvPr>
            <p:cNvGrpSpPr/>
            <p:nvPr/>
          </p:nvGrpSpPr>
          <p:grpSpPr>
            <a:xfrm>
              <a:off x="8164673" y="4639173"/>
              <a:ext cx="2410996" cy="699246"/>
              <a:chOff x="8222807" y="4514026"/>
              <a:chExt cx="2410996" cy="699246"/>
            </a:xfrm>
          </p:grpSpPr>
          <p:pic>
            <p:nvPicPr>
              <p:cNvPr id="49" name="Graphic 48">
                <a:extLst>
                  <a:ext uri="{FF2B5EF4-FFF2-40B4-BE49-F238E27FC236}">
                    <a16:creationId xmlns:a16="http://schemas.microsoft.com/office/drawing/2014/main" id="{13EE254D-1C89-C6EC-BD6C-C8090F0E59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2807" y="4514026"/>
                <a:ext cx="699246" cy="699246"/>
              </a:xfrm>
              <a:prstGeom prst="rect">
                <a:avLst/>
              </a:prstGeom>
            </p:spPr>
          </p:pic>
          <p:sp>
            <p:nvSpPr>
              <p:cNvPr id="50" name="TextBox 49">
                <a:extLst>
                  <a:ext uri="{FF2B5EF4-FFF2-40B4-BE49-F238E27FC236}">
                    <a16:creationId xmlns:a16="http://schemas.microsoft.com/office/drawing/2014/main" id="{8C968E97-3E1A-AB3B-8D9D-B430A53658FC}"/>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15" name="Group 114">
              <a:extLst>
                <a:ext uri="{FF2B5EF4-FFF2-40B4-BE49-F238E27FC236}">
                  <a16:creationId xmlns:a16="http://schemas.microsoft.com/office/drawing/2014/main" id="{585B7099-B4B1-B9DB-4A84-BE2957C5FBE3}"/>
                </a:ext>
              </a:extLst>
            </p:cNvPr>
            <p:cNvGrpSpPr/>
            <p:nvPr/>
          </p:nvGrpSpPr>
          <p:grpSpPr>
            <a:xfrm>
              <a:off x="7594600" y="3373161"/>
              <a:ext cx="3295650" cy="463589"/>
              <a:chOff x="7594600" y="3373161"/>
              <a:chExt cx="3295650" cy="463589"/>
            </a:xfrm>
          </p:grpSpPr>
          <p:cxnSp>
            <p:nvCxnSpPr>
              <p:cNvPr id="44" name="Straight Connector 43">
                <a:extLst>
                  <a:ext uri="{FF2B5EF4-FFF2-40B4-BE49-F238E27FC236}">
                    <a16:creationId xmlns:a16="http://schemas.microsoft.com/office/drawing/2014/main" id="{F1035E22-D2CA-30A7-2CC4-36DA8B4270B4}"/>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96828C58-A128-9CC5-8B7D-F2717379E77B}"/>
                  </a:ext>
                </a:extLst>
              </p:cNvPr>
              <p:cNvGrpSpPr/>
              <p:nvPr/>
            </p:nvGrpSpPr>
            <p:grpSpPr>
              <a:xfrm>
                <a:off x="8078686" y="3373161"/>
                <a:ext cx="2437601" cy="463589"/>
                <a:chOff x="8078686" y="3373161"/>
                <a:chExt cx="2437601" cy="463589"/>
              </a:xfrm>
            </p:grpSpPr>
            <p:sp>
              <p:nvSpPr>
                <p:cNvPr id="109" name="Rectangle: Rounded Corners 108">
                  <a:extLst>
                    <a:ext uri="{FF2B5EF4-FFF2-40B4-BE49-F238E27FC236}">
                      <a16:creationId xmlns:a16="http://schemas.microsoft.com/office/drawing/2014/main" id="{007B717E-F079-5775-9317-79B7D2A6B6CE}"/>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Picture 36" descr="Graphical user interface&#10;&#10;Description automatically generated">
                  <a:extLst>
                    <a:ext uri="{FF2B5EF4-FFF2-40B4-BE49-F238E27FC236}">
                      <a16:creationId xmlns:a16="http://schemas.microsoft.com/office/drawing/2014/main" id="{CF19BD10-CF62-30C5-027C-EFA71660C5D2}"/>
                    </a:ext>
                  </a:extLst>
                </p:cNvPr>
                <p:cNvPicPr>
                  <a:picLocks noChangeAspect="1"/>
                </p:cNvPicPr>
                <p:nvPr/>
              </p:nvPicPr>
              <p:blipFill rotWithShape="1">
                <a:blip r:embed="rId11"/>
                <a:srcRect l="10600" t="31229" r="10600" b="31229"/>
                <a:stretch/>
              </p:blipFill>
              <p:spPr>
                <a:xfrm>
                  <a:off x="8348314" y="3458107"/>
                  <a:ext cx="1898346" cy="293696"/>
                </a:xfrm>
                <a:prstGeom prst="rect">
                  <a:avLst/>
                </a:prstGeom>
              </p:spPr>
            </p:pic>
          </p:grpSp>
        </p:grpSp>
      </p:grpSp>
      <p:grpSp>
        <p:nvGrpSpPr>
          <p:cNvPr id="137" name="!!local">
            <a:extLst>
              <a:ext uri="{FF2B5EF4-FFF2-40B4-BE49-F238E27FC236}">
                <a16:creationId xmlns:a16="http://schemas.microsoft.com/office/drawing/2014/main" id="{EA795E17-DFBB-E1B8-7FB0-8955E1A89D3A}"/>
              </a:ext>
            </a:extLst>
          </p:cNvPr>
          <p:cNvGrpSpPr/>
          <p:nvPr/>
        </p:nvGrpSpPr>
        <p:grpSpPr>
          <a:xfrm>
            <a:off x="6319520" y="-5420955"/>
            <a:ext cx="5509111" cy="4858707"/>
            <a:chOff x="6319520" y="986490"/>
            <a:chExt cx="5509111" cy="4858707"/>
          </a:xfrm>
        </p:grpSpPr>
        <p:cxnSp>
          <p:nvCxnSpPr>
            <p:cNvPr id="147" name="Straight Arrow Connector 146">
              <a:extLst>
                <a:ext uri="{FF2B5EF4-FFF2-40B4-BE49-F238E27FC236}">
                  <a16:creationId xmlns:a16="http://schemas.microsoft.com/office/drawing/2014/main" id="{8143F2A3-4CC6-B19B-3DA2-CB20102F06C4}"/>
                </a:ext>
              </a:extLst>
            </p:cNvPr>
            <p:cNvCxnSpPr>
              <a:cxnSpLocks/>
              <a:endCxn id="138"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8" name="!!Azure Env Box">
              <a:extLst>
                <a:ext uri="{FF2B5EF4-FFF2-40B4-BE49-F238E27FC236}">
                  <a16:creationId xmlns:a16="http://schemas.microsoft.com/office/drawing/2014/main" id="{73E2668B-BB8B-854A-7AE0-0FC9F3D2897D}"/>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8750EC2-C27D-8960-E828-C625ECFDE3E9}"/>
                </a:ext>
              </a:extLst>
            </p:cNvPr>
            <p:cNvGrpSpPr/>
            <p:nvPr/>
          </p:nvGrpSpPr>
          <p:grpSpPr>
            <a:xfrm>
              <a:off x="7362893" y="2304653"/>
              <a:ext cx="1529256" cy="566090"/>
              <a:chOff x="7653606" y="5623938"/>
              <a:chExt cx="1529256" cy="566090"/>
            </a:xfrm>
          </p:grpSpPr>
          <p:sp>
            <p:nvSpPr>
              <p:cNvPr id="154" name="TextBox 153">
                <a:extLst>
                  <a:ext uri="{FF2B5EF4-FFF2-40B4-BE49-F238E27FC236}">
                    <a16:creationId xmlns:a16="http://schemas.microsoft.com/office/drawing/2014/main" id="{58B88904-E26F-3F42-632C-58960157EC1B}"/>
                  </a:ext>
                </a:extLst>
              </p:cNvPr>
              <p:cNvSpPr txBox="1"/>
              <p:nvPr/>
            </p:nvSpPr>
            <p:spPr>
              <a:xfrm>
                <a:off x="838937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55" name="Graphic 154">
                <a:extLst>
                  <a:ext uri="{FF2B5EF4-FFF2-40B4-BE49-F238E27FC236}">
                    <a16:creationId xmlns:a16="http://schemas.microsoft.com/office/drawing/2014/main" id="{8B7EFC22-D441-1C26-6337-64FB57C8A6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653606" y="5623938"/>
                <a:ext cx="566090" cy="566090"/>
              </a:xfrm>
              <a:prstGeom prst="rect">
                <a:avLst/>
              </a:prstGeom>
            </p:spPr>
          </p:pic>
        </p:grpSp>
        <p:grpSp>
          <p:nvGrpSpPr>
            <p:cNvPr id="140" name="Group 139">
              <a:extLst>
                <a:ext uri="{FF2B5EF4-FFF2-40B4-BE49-F238E27FC236}">
                  <a16:creationId xmlns:a16="http://schemas.microsoft.com/office/drawing/2014/main" id="{85DFFE2D-FA5A-77A3-3745-AB408206094F}"/>
                </a:ext>
              </a:extLst>
            </p:cNvPr>
            <p:cNvGrpSpPr/>
            <p:nvPr/>
          </p:nvGrpSpPr>
          <p:grpSpPr>
            <a:xfrm>
              <a:off x="9449729" y="2304654"/>
              <a:ext cx="1489953" cy="566089"/>
              <a:chOff x="9807029" y="5623939"/>
              <a:chExt cx="1489953" cy="566089"/>
            </a:xfrm>
          </p:grpSpPr>
          <p:sp>
            <p:nvSpPr>
              <p:cNvPr id="152" name="TextBox 151">
                <a:extLst>
                  <a:ext uri="{FF2B5EF4-FFF2-40B4-BE49-F238E27FC236}">
                    <a16:creationId xmlns:a16="http://schemas.microsoft.com/office/drawing/2014/main" id="{78789C87-EA1B-1F2D-4CD6-FF11F9C96DC2}"/>
                  </a:ext>
                </a:extLst>
              </p:cNvPr>
              <p:cNvSpPr txBox="1"/>
              <p:nvPr/>
            </p:nvSpPr>
            <p:spPr>
              <a:xfrm>
                <a:off x="1050349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pic>
            <p:nvPicPr>
              <p:cNvPr id="153" name="Graphic 152">
                <a:extLst>
                  <a:ext uri="{FF2B5EF4-FFF2-40B4-BE49-F238E27FC236}">
                    <a16:creationId xmlns:a16="http://schemas.microsoft.com/office/drawing/2014/main" id="{CE6BF58C-5272-5BB1-BCC9-6EBD5D8DA7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807029" y="5623939"/>
                <a:ext cx="566089" cy="566089"/>
              </a:xfrm>
              <a:prstGeom prst="rect">
                <a:avLst/>
              </a:prstGeom>
            </p:spPr>
          </p:pic>
        </p:grpSp>
        <p:sp>
          <p:nvSpPr>
            <p:cNvPr id="141" name="!!Azure Env Text">
              <a:extLst>
                <a:ext uri="{FF2B5EF4-FFF2-40B4-BE49-F238E27FC236}">
                  <a16:creationId xmlns:a16="http://schemas.microsoft.com/office/drawing/2014/main" id="{18E259AC-A2A7-53D4-404F-7712521BBB48}"/>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42" name="!!Azure Env">
              <a:extLst>
                <a:ext uri="{FF2B5EF4-FFF2-40B4-BE49-F238E27FC236}">
                  <a16:creationId xmlns:a16="http://schemas.microsoft.com/office/drawing/2014/main" id="{3E3C068F-8018-5805-2F7D-9451CEE26E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43" name="TextBox 142">
              <a:extLst>
                <a:ext uri="{FF2B5EF4-FFF2-40B4-BE49-F238E27FC236}">
                  <a16:creationId xmlns:a16="http://schemas.microsoft.com/office/drawing/2014/main" id="{CC6C3127-37DF-BD68-B937-CA8AF39120B7}"/>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44" name="TextBox 143">
              <a:extLst>
                <a:ext uri="{FF2B5EF4-FFF2-40B4-BE49-F238E27FC236}">
                  <a16:creationId xmlns:a16="http://schemas.microsoft.com/office/drawing/2014/main" id="{2625EBA7-8148-C73F-5988-BE08CC9788FC}"/>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46" name="Group 145">
              <a:extLst>
                <a:ext uri="{FF2B5EF4-FFF2-40B4-BE49-F238E27FC236}">
                  <a16:creationId xmlns:a16="http://schemas.microsoft.com/office/drawing/2014/main" id="{BE9D704D-4957-32E3-DE2F-E296841DE173}"/>
                </a:ext>
              </a:extLst>
            </p:cNvPr>
            <p:cNvGrpSpPr/>
            <p:nvPr/>
          </p:nvGrpSpPr>
          <p:grpSpPr>
            <a:xfrm>
              <a:off x="7594600" y="3373161"/>
              <a:ext cx="3295650" cy="463589"/>
              <a:chOff x="7594600" y="3373161"/>
              <a:chExt cx="3295650" cy="463589"/>
            </a:xfrm>
          </p:grpSpPr>
          <p:cxnSp>
            <p:nvCxnSpPr>
              <p:cNvPr id="148" name="Straight Connector 147">
                <a:extLst>
                  <a:ext uri="{FF2B5EF4-FFF2-40B4-BE49-F238E27FC236}">
                    <a16:creationId xmlns:a16="http://schemas.microsoft.com/office/drawing/2014/main" id="{7B6CF579-FE5E-2A64-4F56-EE7D2C07DE09}"/>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BAAB6F28-EB49-AC51-EAAA-9C03F91D37A1}"/>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A446F"/>
                    </a:solidFill>
                    <a:effectLst/>
                    <a:uLnTx/>
                    <a:uFillTx/>
                    <a:latin typeface="Segoe UI Semibold"/>
                    <a:ea typeface="Segoe UI" pitchFamily="34" charset="0"/>
                    <a:cs typeface="Segoe UI" pitchFamily="34" charset="0"/>
                  </a:rPr>
                  <a:t>Local development</a:t>
                </a:r>
              </a:p>
            </p:txBody>
          </p:sp>
        </p:grpSp>
      </p:grpSp>
      <p:grpSp>
        <p:nvGrpSpPr>
          <p:cNvPr id="156" name="Group 155">
            <a:extLst>
              <a:ext uri="{FF2B5EF4-FFF2-40B4-BE49-F238E27FC236}">
                <a16:creationId xmlns:a16="http://schemas.microsoft.com/office/drawing/2014/main" id="{33774934-63E2-6016-D79E-3085A8CF321F}"/>
              </a:ext>
            </a:extLst>
          </p:cNvPr>
          <p:cNvGrpSpPr/>
          <p:nvPr/>
        </p:nvGrpSpPr>
        <p:grpSpPr>
          <a:xfrm>
            <a:off x="6319520" y="7233833"/>
            <a:ext cx="5509111" cy="4858707"/>
            <a:chOff x="6319520" y="986490"/>
            <a:chExt cx="5509111" cy="4858707"/>
          </a:xfrm>
        </p:grpSpPr>
        <p:cxnSp>
          <p:nvCxnSpPr>
            <p:cNvPr id="166" name="Straight Arrow Connector 165">
              <a:extLst>
                <a:ext uri="{FF2B5EF4-FFF2-40B4-BE49-F238E27FC236}">
                  <a16:creationId xmlns:a16="http://schemas.microsoft.com/office/drawing/2014/main" id="{D97D1519-8055-93F1-14D6-135BF13E7565}"/>
                </a:ext>
              </a:extLst>
            </p:cNvPr>
            <p:cNvCxnSpPr>
              <a:cxnSpLocks/>
              <a:endCxn id="15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7" name="!!Azure Env Box">
              <a:extLst>
                <a:ext uri="{FF2B5EF4-FFF2-40B4-BE49-F238E27FC236}">
                  <a16:creationId xmlns:a16="http://schemas.microsoft.com/office/drawing/2014/main" id="{EE2FC05A-8CBB-D8D3-7B51-BF755DE6E907}"/>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8" name="Group 157">
              <a:extLst>
                <a:ext uri="{FF2B5EF4-FFF2-40B4-BE49-F238E27FC236}">
                  <a16:creationId xmlns:a16="http://schemas.microsoft.com/office/drawing/2014/main" id="{145C3F5D-7A9B-6317-721A-411C2EE42E48}"/>
                </a:ext>
              </a:extLst>
            </p:cNvPr>
            <p:cNvGrpSpPr/>
            <p:nvPr/>
          </p:nvGrpSpPr>
          <p:grpSpPr>
            <a:xfrm>
              <a:off x="7362893" y="2301484"/>
              <a:ext cx="1666280" cy="559728"/>
              <a:chOff x="7653606" y="5620769"/>
              <a:chExt cx="1666280" cy="559728"/>
            </a:xfrm>
          </p:grpSpPr>
          <p:sp>
            <p:nvSpPr>
              <p:cNvPr id="174" name="TextBox 173">
                <a:extLst>
                  <a:ext uri="{FF2B5EF4-FFF2-40B4-BE49-F238E27FC236}">
                    <a16:creationId xmlns:a16="http://schemas.microsoft.com/office/drawing/2014/main" id="{19251598-AB45-99FF-5BAC-F0D5342D0EA3}"/>
                  </a:ext>
                </a:extLst>
              </p:cNvPr>
              <p:cNvSpPr txBox="1"/>
              <p:nvPr/>
            </p:nvSpPr>
            <p:spPr>
              <a:xfrm>
                <a:off x="8389375" y="5691540"/>
                <a:ext cx="93051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000000"/>
                    </a:solidFill>
                    <a:effectLst/>
                    <a:uLnTx/>
                    <a:uFillTx/>
                    <a:latin typeface="Segoe UI Semibold"/>
                    <a:ea typeface="+mn-ea"/>
                    <a:cs typeface="+mn-cs"/>
                  </a:rPr>
                  <a:t>MemoryDB</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75" name="Graphic 32">
                <a:extLst>
                  <a:ext uri="{FF2B5EF4-FFF2-40B4-BE49-F238E27FC236}">
                    <a16:creationId xmlns:a16="http://schemas.microsoft.com/office/drawing/2014/main" id="{A8B9C916-1C55-6633-3CAD-F59BE94768F5}"/>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159" name="Group 158">
              <a:extLst>
                <a:ext uri="{FF2B5EF4-FFF2-40B4-BE49-F238E27FC236}">
                  <a16:creationId xmlns:a16="http://schemas.microsoft.com/office/drawing/2014/main" id="{DB0D8869-3FA7-A36B-1EAC-C9E809CFD071}"/>
                </a:ext>
              </a:extLst>
            </p:cNvPr>
            <p:cNvGrpSpPr/>
            <p:nvPr/>
          </p:nvGrpSpPr>
          <p:grpSpPr>
            <a:xfrm>
              <a:off x="9449729" y="2304654"/>
              <a:ext cx="1781699" cy="566089"/>
              <a:chOff x="9807029" y="5623939"/>
              <a:chExt cx="1781699" cy="566089"/>
            </a:xfrm>
          </p:grpSpPr>
          <p:sp>
            <p:nvSpPr>
              <p:cNvPr id="172" name="TextBox 171">
                <a:extLst>
                  <a:ext uri="{FF2B5EF4-FFF2-40B4-BE49-F238E27FC236}">
                    <a16:creationId xmlns:a16="http://schemas.microsoft.com/office/drawing/2014/main" id="{EFAF290F-09ED-1519-9E6F-0CB6B5EF68C6}"/>
                  </a:ext>
                </a:extLst>
              </p:cNvPr>
              <p:cNvSpPr txBox="1"/>
              <p:nvPr/>
            </p:nvSpPr>
            <p:spPr>
              <a:xfrm>
                <a:off x="10503495" y="5691540"/>
                <a:ext cx="108523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73" name="Graphic 35">
                <a:extLst>
                  <a:ext uri="{FF2B5EF4-FFF2-40B4-BE49-F238E27FC236}">
                    <a16:creationId xmlns:a16="http://schemas.microsoft.com/office/drawing/2014/main" id="{41DB6D87-54AA-7E39-4A0F-55A365319B81}"/>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160" name="!!Azure Env Text">
              <a:extLst>
                <a:ext uri="{FF2B5EF4-FFF2-40B4-BE49-F238E27FC236}">
                  <a16:creationId xmlns:a16="http://schemas.microsoft.com/office/drawing/2014/main" id="{F333055A-6567-9F81-1D3D-99259639F131}"/>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1" name="!!Azure Env">
              <a:extLst>
                <a:ext uri="{FF2B5EF4-FFF2-40B4-BE49-F238E27FC236}">
                  <a16:creationId xmlns:a16="http://schemas.microsoft.com/office/drawing/2014/main" id="{67D6BB35-3FED-4021-413B-EE6F701B80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62" name="TextBox 161">
              <a:extLst>
                <a:ext uri="{FF2B5EF4-FFF2-40B4-BE49-F238E27FC236}">
                  <a16:creationId xmlns:a16="http://schemas.microsoft.com/office/drawing/2014/main" id="{777A9372-AE67-F05B-518A-B7AA05674649}"/>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63" name="TextBox 162">
              <a:extLst>
                <a:ext uri="{FF2B5EF4-FFF2-40B4-BE49-F238E27FC236}">
                  <a16:creationId xmlns:a16="http://schemas.microsoft.com/office/drawing/2014/main" id="{CDD701BE-180F-02B7-31C4-84801637CE0E}"/>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64" name="Group 163">
              <a:extLst>
                <a:ext uri="{FF2B5EF4-FFF2-40B4-BE49-F238E27FC236}">
                  <a16:creationId xmlns:a16="http://schemas.microsoft.com/office/drawing/2014/main" id="{7D897CB6-9F66-884D-D322-043C67E2AEDA}"/>
                </a:ext>
              </a:extLst>
            </p:cNvPr>
            <p:cNvGrpSpPr/>
            <p:nvPr/>
          </p:nvGrpSpPr>
          <p:grpSpPr>
            <a:xfrm>
              <a:off x="8238548" y="4746441"/>
              <a:ext cx="2235521" cy="484708"/>
              <a:chOff x="8398282" y="4621294"/>
              <a:chExt cx="2235521" cy="484708"/>
            </a:xfrm>
          </p:grpSpPr>
          <p:pic>
            <p:nvPicPr>
              <p:cNvPr id="170" name="Graphic 48">
                <a:extLst>
                  <a:ext uri="{FF2B5EF4-FFF2-40B4-BE49-F238E27FC236}">
                    <a16:creationId xmlns:a16="http://schemas.microsoft.com/office/drawing/2014/main" id="{745C8395-8B84-CD27-FDBE-76C3181BBC9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171" name="TextBox 170">
                <a:extLst>
                  <a:ext uri="{FF2B5EF4-FFF2-40B4-BE49-F238E27FC236}">
                    <a16:creationId xmlns:a16="http://schemas.microsoft.com/office/drawing/2014/main" id="{0E884B30-0D44-99A0-8970-E7B2843DFDDA}"/>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65" name="Group 164">
              <a:extLst>
                <a:ext uri="{FF2B5EF4-FFF2-40B4-BE49-F238E27FC236}">
                  <a16:creationId xmlns:a16="http://schemas.microsoft.com/office/drawing/2014/main" id="{520ABD29-9461-9DD6-A5B8-C9BF5E7CB5F0}"/>
                </a:ext>
              </a:extLst>
            </p:cNvPr>
            <p:cNvGrpSpPr/>
            <p:nvPr/>
          </p:nvGrpSpPr>
          <p:grpSpPr>
            <a:xfrm>
              <a:off x="7594600" y="3312196"/>
              <a:ext cx="3295650" cy="585520"/>
              <a:chOff x="7594600" y="3312196"/>
              <a:chExt cx="3295650" cy="585520"/>
            </a:xfrm>
          </p:grpSpPr>
          <p:cxnSp>
            <p:nvCxnSpPr>
              <p:cNvPr id="168" name="Straight Connector 167">
                <a:extLst>
                  <a:ext uri="{FF2B5EF4-FFF2-40B4-BE49-F238E27FC236}">
                    <a16:creationId xmlns:a16="http://schemas.microsoft.com/office/drawing/2014/main" id="{586D8E9D-0EC4-5FC1-AFF7-E95BBE88EAA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9" name="Rectangle: Rounded Corners 168">
                <a:extLst>
                  <a:ext uri="{FF2B5EF4-FFF2-40B4-BE49-F238E27FC236}">
                    <a16:creationId xmlns:a16="http://schemas.microsoft.com/office/drawing/2014/main" id="{7620DFAA-854A-5C74-4B90-CE76C1617C82}"/>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67" name="Picture 2" descr="See the source image">
              <a:extLst>
                <a:ext uri="{FF2B5EF4-FFF2-40B4-BE49-F238E27FC236}">
                  <a16:creationId xmlns:a16="http://schemas.microsoft.com/office/drawing/2014/main" id="{C431AED8-3EC0-86E4-E37E-0ED0D9FF9C7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24856" y="3399226"/>
              <a:ext cx="945256" cy="411458"/>
            </a:xfrm>
            <a:prstGeom prst="rect">
              <a:avLst/>
            </a:prstGeom>
            <a:extLst>
              <a:ext uri="{909E8E84-426E-40DD-AFC4-6F175D3DCCD1}">
                <a14:hiddenFill xmlns:a14="http://schemas.microsoft.com/office/drawing/2010/main">
                  <a:solidFill>
                    <a:srgbClr val="FFFFFF"/>
                  </a:solidFill>
                </a14:hiddenFill>
              </a:ext>
            </a:extLst>
          </p:spPr>
        </p:pic>
      </p:grpSp>
      <p:pic>
        <p:nvPicPr>
          <p:cNvPr id="176" name="Graphic 175">
            <a:extLst>
              <a:ext uri="{FF2B5EF4-FFF2-40B4-BE49-F238E27FC236}">
                <a16:creationId xmlns:a16="http://schemas.microsoft.com/office/drawing/2014/main" id="{539647E0-AF83-FA75-8167-0A31F370251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21767" y="-1661004"/>
            <a:ext cx="699246" cy="675134"/>
          </a:xfrm>
          <a:prstGeom prst="rect">
            <a:avLst/>
          </a:prstGeom>
        </p:spPr>
      </p:pic>
      <p:sp>
        <p:nvSpPr>
          <p:cNvPr id="177" name="TextBox 176">
            <a:extLst>
              <a:ext uri="{FF2B5EF4-FFF2-40B4-BE49-F238E27FC236}">
                <a16:creationId xmlns:a16="http://schemas.microsoft.com/office/drawing/2014/main" id="{E21A14B6-76B5-828C-730A-99A985F5FCEE}"/>
              </a:ext>
            </a:extLst>
          </p:cNvPr>
          <p:cNvSpPr txBox="1"/>
          <p:nvPr/>
        </p:nvSpPr>
        <p:spPr>
          <a:xfrm>
            <a:off x="9114607" y="-1538881"/>
            <a:ext cx="119943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a:t>
            </a:r>
          </a:p>
        </p:txBody>
      </p:sp>
      <p:sp>
        <p:nvSpPr>
          <p:cNvPr id="2" name="Rectangle: Rounded Corners 1">
            <a:extLst>
              <a:ext uri="{FF2B5EF4-FFF2-40B4-BE49-F238E27FC236}">
                <a16:creationId xmlns:a16="http://schemas.microsoft.com/office/drawing/2014/main" id="{5A6D2BC7-394D-51A9-756F-79F92831F8FB}"/>
              </a:ext>
            </a:extLst>
          </p:cNvPr>
          <p:cNvSpPr/>
          <p:nvPr/>
        </p:nvSpPr>
        <p:spPr bwMode="auto">
          <a:xfrm>
            <a:off x="56453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D5353F38-CBF3-A95B-A344-454BFC72B6FE}"/>
              </a:ext>
            </a:extLst>
          </p:cNvPr>
          <p:cNvGrpSpPr/>
          <p:nvPr/>
        </p:nvGrpSpPr>
        <p:grpSpPr>
          <a:xfrm>
            <a:off x="2543622" y="2689788"/>
            <a:ext cx="1750647" cy="515906"/>
            <a:chOff x="-3738584" y="-2805401"/>
            <a:chExt cx="1750647" cy="515906"/>
          </a:xfrm>
        </p:grpSpPr>
        <p:pic>
          <p:nvPicPr>
            <p:cNvPr id="9" name="Graphic 8">
              <a:extLst>
                <a:ext uri="{FF2B5EF4-FFF2-40B4-BE49-F238E27FC236}">
                  <a16:creationId xmlns:a16="http://schemas.microsoft.com/office/drawing/2014/main" id="{E9634BEE-FB18-8FDF-C7D2-0337EBA28A8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38584" y="-2805401"/>
              <a:ext cx="654286" cy="515906"/>
            </a:xfrm>
            <a:prstGeom prst="rect">
              <a:avLst/>
            </a:prstGeom>
            <a:effectLst>
              <a:outerShdw blurRad="88900" dist="25400" dir="2700000" algn="tl" rotWithShape="0">
                <a:prstClr val="black">
                  <a:alpha val="26000"/>
                </a:prstClr>
              </a:outerShdw>
            </a:effectLst>
          </p:spPr>
        </p:pic>
        <p:sp>
          <p:nvSpPr>
            <p:cNvPr id="10" name="TextBox 9">
              <a:extLst>
                <a:ext uri="{FF2B5EF4-FFF2-40B4-BE49-F238E27FC236}">
                  <a16:creationId xmlns:a16="http://schemas.microsoft.com/office/drawing/2014/main" id="{DC46739C-478C-585B-1B42-CB736B0EE0D6}"/>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12" name="Group 11">
            <a:extLst>
              <a:ext uri="{FF2B5EF4-FFF2-40B4-BE49-F238E27FC236}">
                <a16:creationId xmlns:a16="http://schemas.microsoft.com/office/drawing/2014/main" id="{617C4676-06E2-5F29-B70E-308ECCEDEA26}"/>
              </a:ext>
            </a:extLst>
          </p:cNvPr>
          <p:cNvGrpSpPr/>
          <p:nvPr/>
        </p:nvGrpSpPr>
        <p:grpSpPr>
          <a:xfrm>
            <a:off x="2580930" y="1685040"/>
            <a:ext cx="1533155" cy="560322"/>
            <a:chOff x="-5771243" y="-1663618"/>
            <a:chExt cx="1533155" cy="560322"/>
          </a:xfrm>
        </p:grpSpPr>
        <p:pic>
          <p:nvPicPr>
            <p:cNvPr id="14" name="Graphic 13">
              <a:extLst>
                <a:ext uri="{FF2B5EF4-FFF2-40B4-BE49-F238E27FC236}">
                  <a16:creationId xmlns:a16="http://schemas.microsoft.com/office/drawing/2014/main" id="{7B7A1E4B-1A89-422F-585A-DD1D8294F08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5" name="TextBox 14">
              <a:extLst>
                <a:ext uri="{FF2B5EF4-FFF2-40B4-BE49-F238E27FC236}">
                  <a16:creationId xmlns:a16="http://schemas.microsoft.com/office/drawing/2014/main" id="{CE0CB204-2461-B15B-C8AD-54BE3C901800}"/>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16" name="Straight Arrow Connector 14">
            <a:extLst>
              <a:ext uri="{FF2B5EF4-FFF2-40B4-BE49-F238E27FC236}">
                <a16:creationId xmlns:a16="http://schemas.microsoft.com/office/drawing/2014/main" id="{64AB7748-6CE7-ADA4-A159-938F91DB034E}"/>
              </a:ext>
            </a:extLst>
          </p:cNvPr>
          <p:cNvCxnSpPr>
            <a:cxnSpLocks/>
            <a:stCxn id="9" idx="0"/>
            <a:endCxn id="14" idx="2"/>
          </p:cNvCxnSpPr>
          <p:nvPr/>
        </p:nvCxnSpPr>
        <p:spPr>
          <a:xfrm flipH="1" flipV="1">
            <a:off x="2861091" y="2245362"/>
            <a:ext cx="9674" cy="44442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1316BE-55D5-9511-7F66-E1C60D23A6BA}"/>
              </a:ext>
            </a:extLst>
          </p:cNvPr>
          <p:cNvSpPr txBox="1"/>
          <p:nvPr/>
        </p:nvSpPr>
        <p:spPr>
          <a:xfrm>
            <a:off x="139058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8" name="Graphic 17">
            <a:extLst>
              <a:ext uri="{FF2B5EF4-FFF2-40B4-BE49-F238E27FC236}">
                <a16:creationId xmlns:a16="http://schemas.microsoft.com/office/drawing/2014/main" id="{7E0E6E8F-A281-C0FC-5A7D-81DAD8D6D30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430494" y="981422"/>
            <a:ext cx="783627" cy="671938"/>
          </a:xfrm>
          <a:prstGeom prst="rect">
            <a:avLst/>
          </a:prstGeom>
          <a:effectLst>
            <a:outerShdw blurRad="88900" dist="25400" dir="2700000" algn="tl" rotWithShape="0">
              <a:prstClr val="black">
                <a:alpha val="26000"/>
              </a:prstClr>
            </a:outerShdw>
          </a:effectLst>
        </p:spPr>
      </p:pic>
      <p:sp>
        <p:nvSpPr>
          <p:cNvPr id="19" name="Oval 18">
            <a:extLst>
              <a:ext uri="{FF2B5EF4-FFF2-40B4-BE49-F238E27FC236}">
                <a16:creationId xmlns:a16="http://schemas.microsoft.com/office/drawing/2014/main" id="{CD17F7A7-5B8A-89ED-3D12-41A9CD4929D5}"/>
              </a:ext>
            </a:extLst>
          </p:cNvPr>
          <p:cNvSpPr/>
          <p:nvPr/>
        </p:nvSpPr>
        <p:spPr bwMode="auto">
          <a:xfrm>
            <a:off x="230101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E8967E-7DF3-0978-6350-EF1316128500}"/>
              </a:ext>
            </a:extLst>
          </p:cNvPr>
          <p:cNvSpPr/>
          <p:nvPr/>
        </p:nvSpPr>
        <p:spPr bwMode="auto">
          <a:xfrm>
            <a:off x="355863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D2D0D015-5B5C-648C-4C08-B7D06B8F7AD2}"/>
              </a:ext>
            </a:extLst>
          </p:cNvPr>
          <p:cNvGrpSpPr/>
          <p:nvPr/>
        </p:nvGrpSpPr>
        <p:grpSpPr>
          <a:xfrm>
            <a:off x="3608544" y="3698874"/>
            <a:ext cx="1382605" cy="714104"/>
            <a:chOff x="-4813840" y="-152326"/>
            <a:chExt cx="1382605" cy="714104"/>
          </a:xfrm>
        </p:grpSpPr>
        <p:grpSp>
          <p:nvGrpSpPr>
            <p:cNvPr id="42" name="Group 41">
              <a:extLst>
                <a:ext uri="{FF2B5EF4-FFF2-40B4-BE49-F238E27FC236}">
                  <a16:creationId xmlns:a16="http://schemas.microsoft.com/office/drawing/2014/main" id="{1537B496-5823-20CB-E5F0-5A82E1DF7D16}"/>
                </a:ext>
              </a:extLst>
            </p:cNvPr>
            <p:cNvGrpSpPr/>
            <p:nvPr/>
          </p:nvGrpSpPr>
          <p:grpSpPr>
            <a:xfrm>
              <a:off x="-4813840" y="-152326"/>
              <a:ext cx="790965" cy="714104"/>
              <a:chOff x="7729184" y="3813474"/>
              <a:chExt cx="790965" cy="714104"/>
            </a:xfrm>
          </p:grpSpPr>
          <p:pic>
            <p:nvPicPr>
              <p:cNvPr id="45" name="Graphic 44">
                <a:extLst>
                  <a:ext uri="{FF2B5EF4-FFF2-40B4-BE49-F238E27FC236}">
                    <a16:creationId xmlns:a16="http://schemas.microsoft.com/office/drawing/2014/main" id="{A2411579-18EE-DB99-45D5-26C469E7F1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29184" y="3813474"/>
                <a:ext cx="510074" cy="714104"/>
              </a:xfrm>
              <a:prstGeom prst="rect">
                <a:avLst/>
              </a:prstGeom>
            </p:spPr>
          </p:pic>
          <p:pic>
            <p:nvPicPr>
              <p:cNvPr id="48" name="Graphic 56">
                <a:extLst>
                  <a:ext uri="{FF2B5EF4-FFF2-40B4-BE49-F238E27FC236}">
                    <a16:creationId xmlns:a16="http://schemas.microsoft.com/office/drawing/2014/main" id="{FF1E273F-381D-0445-FC48-FA40C38315E8}"/>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46704" y="4096625"/>
                <a:ext cx="473445" cy="422262"/>
              </a:xfrm>
              <a:prstGeom prst="rect">
                <a:avLst/>
              </a:prstGeom>
              <a:effectLst>
                <a:outerShdw blurRad="88900" dist="25400" dir="2700000" algn="tl" rotWithShape="0">
                  <a:prstClr val="black">
                    <a:alpha val="26000"/>
                  </a:prstClr>
                </a:outerShdw>
              </a:effectLst>
            </p:spPr>
          </p:pic>
        </p:grpSp>
        <p:sp>
          <p:nvSpPr>
            <p:cNvPr id="43" name="TextBox 42">
              <a:extLst>
                <a:ext uri="{FF2B5EF4-FFF2-40B4-BE49-F238E27FC236}">
                  <a16:creationId xmlns:a16="http://schemas.microsoft.com/office/drawing/2014/main" id="{AE2BA286-BD9E-82FC-576B-E6BCF5400D72}"/>
                </a:ext>
              </a:extLst>
            </p:cNvPr>
            <p:cNvSpPr txBox="1"/>
            <p:nvPr/>
          </p:nvSpPr>
          <p:spPr>
            <a:xfrm>
              <a:off x="-3921754" y="-14938"/>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51" name="Group 50">
            <a:extLst>
              <a:ext uri="{FF2B5EF4-FFF2-40B4-BE49-F238E27FC236}">
                <a16:creationId xmlns:a16="http://schemas.microsoft.com/office/drawing/2014/main" id="{5F78CE69-0D5C-4128-A1D7-C5CD8ED45358}"/>
              </a:ext>
            </a:extLst>
          </p:cNvPr>
          <p:cNvGrpSpPr/>
          <p:nvPr/>
        </p:nvGrpSpPr>
        <p:grpSpPr>
          <a:xfrm>
            <a:off x="2352232" y="4798166"/>
            <a:ext cx="1650603" cy="714104"/>
            <a:chOff x="-2660303" y="-156546"/>
            <a:chExt cx="1650603" cy="714104"/>
          </a:xfrm>
        </p:grpSpPr>
        <p:grpSp>
          <p:nvGrpSpPr>
            <p:cNvPr id="52" name="Group 51">
              <a:extLst>
                <a:ext uri="{FF2B5EF4-FFF2-40B4-BE49-F238E27FC236}">
                  <a16:creationId xmlns:a16="http://schemas.microsoft.com/office/drawing/2014/main" id="{E5B0CED3-4D8C-196F-CDE3-0AEDA6B3AF08}"/>
                </a:ext>
              </a:extLst>
            </p:cNvPr>
            <p:cNvGrpSpPr/>
            <p:nvPr/>
          </p:nvGrpSpPr>
          <p:grpSpPr>
            <a:xfrm>
              <a:off x="-2660303" y="-156546"/>
              <a:ext cx="784786" cy="714104"/>
              <a:chOff x="9785696" y="3805854"/>
              <a:chExt cx="784786" cy="714104"/>
            </a:xfrm>
          </p:grpSpPr>
          <p:pic>
            <p:nvPicPr>
              <p:cNvPr id="54" name="Graphic 53">
                <a:extLst>
                  <a:ext uri="{FF2B5EF4-FFF2-40B4-BE49-F238E27FC236}">
                    <a16:creationId xmlns:a16="http://schemas.microsoft.com/office/drawing/2014/main" id="{7A113666-BB02-698F-4E78-89CA27DE5FB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785696" y="3805854"/>
                <a:ext cx="510074" cy="714104"/>
              </a:xfrm>
              <a:prstGeom prst="rect">
                <a:avLst/>
              </a:prstGeom>
            </p:spPr>
          </p:pic>
          <p:pic>
            <p:nvPicPr>
              <p:cNvPr id="55" name="Graphic 56">
                <a:extLst>
                  <a:ext uri="{FF2B5EF4-FFF2-40B4-BE49-F238E27FC236}">
                    <a16:creationId xmlns:a16="http://schemas.microsoft.com/office/drawing/2014/main" id="{CB30F232-9424-1887-91A8-9F74BCB95C1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03059" y="4037380"/>
                <a:ext cx="467423" cy="467423"/>
              </a:xfrm>
              <a:prstGeom prst="rect">
                <a:avLst/>
              </a:prstGeom>
              <a:effectLst>
                <a:outerShdw blurRad="88900" dist="25400" dir="2700000" algn="tl" rotWithShape="0">
                  <a:prstClr val="black">
                    <a:alpha val="26000"/>
                  </a:prstClr>
                </a:outerShdw>
              </a:effectLst>
            </p:spPr>
          </p:pic>
        </p:grpSp>
        <p:sp>
          <p:nvSpPr>
            <p:cNvPr id="53" name="TextBox 52">
              <a:extLst>
                <a:ext uri="{FF2B5EF4-FFF2-40B4-BE49-F238E27FC236}">
                  <a16:creationId xmlns:a16="http://schemas.microsoft.com/office/drawing/2014/main" id="{9E3E7DA1-3A4C-BB92-000E-D84C8406D510}"/>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sp>
        <p:nvSpPr>
          <p:cNvPr id="56" name="Oval 55">
            <a:extLst>
              <a:ext uri="{FF2B5EF4-FFF2-40B4-BE49-F238E27FC236}">
                <a16:creationId xmlns:a16="http://schemas.microsoft.com/office/drawing/2014/main" id="{0AC375B9-8DAD-D816-09CB-F226AE68E734}"/>
              </a:ext>
            </a:extLst>
          </p:cNvPr>
          <p:cNvSpPr/>
          <p:nvPr/>
        </p:nvSpPr>
        <p:spPr bwMode="auto">
          <a:xfrm>
            <a:off x="125265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F321FFD1-75D4-D222-7BE1-6185C6A67645}"/>
              </a:ext>
            </a:extLst>
          </p:cNvPr>
          <p:cNvGrpSpPr/>
          <p:nvPr/>
        </p:nvGrpSpPr>
        <p:grpSpPr>
          <a:xfrm>
            <a:off x="1305647" y="3803912"/>
            <a:ext cx="1756957" cy="525856"/>
            <a:chOff x="-3744894" y="-2810376"/>
            <a:chExt cx="1756957" cy="525856"/>
          </a:xfrm>
        </p:grpSpPr>
        <p:pic>
          <p:nvPicPr>
            <p:cNvPr id="58" name="Graphic 57">
              <a:extLst>
                <a:ext uri="{FF2B5EF4-FFF2-40B4-BE49-F238E27FC236}">
                  <a16:creationId xmlns:a16="http://schemas.microsoft.com/office/drawing/2014/main" id="{F9758C89-E140-AB4D-4C39-65F4AEB8CCB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44894" y="-2810376"/>
              <a:ext cx="666906" cy="525856"/>
            </a:xfrm>
            <a:prstGeom prst="rect">
              <a:avLst/>
            </a:prstGeom>
            <a:effectLst>
              <a:outerShdw blurRad="88900" dist="25400" dir="2700000" algn="tl" rotWithShape="0">
                <a:prstClr val="black">
                  <a:alpha val="26000"/>
                </a:prstClr>
              </a:outerShdw>
            </a:effectLst>
          </p:spPr>
        </p:pic>
        <p:sp>
          <p:nvSpPr>
            <p:cNvPr id="59" name="TextBox 58">
              <a:extLst>
                <a:ext uri="{FF2B5EF4-FFF2-40B4-BE49-F238E27FC236}">
                  <a16:creationId xmlns:a16="http://schemas.microsoft.com/office/drawing/2014/main" id="{2E0D22A1-F338-0ED2-41F8-853317633E5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60" name="Straight Arrow Connector 14">
            <a:extLst>
              <a:ext uri="{FF2B5EF4-FFF2-40B4-BE49-F238E27FC236}">
                <a16:creationId xmlns:a16="http://schemas.microsoft.com/office/drawing/2014/main" id="{65418A31-5936-B7B2-430D-3D3E7B9986C1}"/>
              </a:ext>
            </a:extLst>
          </p:cNvPr>
          <p:cNvCxnSpPr>
            <a:cxnSpLocks/>
            <a:stCxn id="45" idx="0"/>
            <a:endCxn id="9" idx="2"/>
          </p:cNvCxnSpPr>
          <p:nvPr/>
        </p:nvCxnSpPr>
        <p:spPr>
          <a:xfrm rot="16200000" flipV="1">
            <a:off x="3120583" y="2955876"/>
            <a:ext cx="493180" cy="99281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61" name="Straight Arrow Connector 14">
            <a:extLst>
              <a:ext uri="{FF2B5EF4-FFF2-40B4-BE49-F238E27FC236}">
                <a16:creationId xmlns:a16="http://schemas.microsoft.com/office/drawing/2014/main" id="{65138D78-5867-FF0D-4EC1-6B7B0C64B991}"/>
              </a:ext>
            </a:extLst>
          </p:cNvPr>
          <p:cNvCxnSpPr>
            <a:cxnSpLocks/>
            <a:stCxn id="54" idx="0"/>
            <a:endCxn id="58" idx="2"/>
          </p:cNvCxnSpPr>
          <p:nvPr/>
        </p:nvCxnSpPr>
        <p:spPr>
          <a:xfrm rot="16200000" flipV="1">
            <a:off x="1888986" y="4079882"/>
            <a:ext cx="468398" cy="9681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D046CCC8-6079-B401-0A86-C2C36458A2EE}"/>
              </a:ext>
            </a:extLst>
          </p:cNvPr>
          <p:cNvGrpSpPr/>
          <p:nvPr/>
        </p:nvGrpSpPr>
        <p:grpSpPr>
          <a:xfrm rot="16200000">
            <a:off x="5880481" y="3188026"/>
            <a:ext cx="320203" cy="833861"/>
            <a:chOff x="-2626628" y="3599520"/>
            <a:chExt cx="301697" cy="785666"/>
          </a:xfrm>
        </p:grpSpPr>
        <p:sp>
          <p:nvSpPr>
            <p:cNvPr id="63" name="Freeform: Shape 62">
              <a:extLst>
                <a:ext uri="{FF2B5EF4-FFF2-40B4-BE49-F238E27FC236}">
                  <a16:creationId xmlns:a16="http://schemas.microsoft.com/office/drawing/2014/main" id="{2133057F-F020-3B3A-A4DC-0E172AC58F97}"/>
                </a:ext>
              </a:extLst>
            </p:cNvPr>
            <p:cNvSpPr/>
            <p:nvPr/>
          </p:nvSpPr>
          <p:spPr bwMode="auto">
            <a:xfrm rot="5400000">
              <a:off x="-2614560" y="4095556"/>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64" name="Straight Arrow Connector 63">
              <a:extLst>
                <a:ext uri="{FF2B5EF4-FFF2-40B4-BE49-F238E27FC236}">
                  <a16:creationId xmlns:a16="http://schemas.microsoft.com/office/drawing/2014/main" id="{A931B0E9-5B69-1518-05C1-99A2E53982E7}"/>
                </a:ext>
              </a:extLst>
            </p:cNvPr>
            <p:cNvCxnSpPr>
              <a:cxnSpLocks/>
              <a:stCxn id="63" idx="3"/>
              <a:endCxn id="2"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5" name="Straight Arrow Connector 14">
            <a:extLst>
              <a:ext uri="{FF2B5EF4-FFF2-40B4-BE49-F238E27FC236}">
                <a16:creationId xmlns:a16="http://schemas.microsoft.com/office/drawing/2014/main" id="{4877D665-2A6E-7899-CC37-3F485BF12C80}"/>
              </a:ext>
            </a:extLst>
          </p:cNvPr>
          <p:cNvCxnSpPr>
            <a:cxnSpLocks/>
            <a:stCxn id="58" idx="0"/>
            <a:endCxn id="9" idx="2"/>
          </p:cNvCxnSpPr>
          <p:nvPr/>
        </p:nvCxnSpPr>
        <p:spPr>
          <a:xfrm rot="5400000" flipH="1" flipV="1">
            <a:off x="1955823" y="2888971"/>
            <a:ext cx="598218" cy="12316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A2745B-71E2-4936-1738-FE07560A11B9}"/>
              </a:ext>
            </a:extLst>
          </p:cNvPr>
          <p:cNvSpPr txBox="1"/>
          <p:nvPr/>
        </p:nvSpPr>
        <p:spPr>
          <a:xfrm>
            <a:off x="5972736" y="3055462"/>
            <a:ext cx="68929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Segoe UI"/>
                <a:ea typeface="+mn-ea"/>
                <a:cs typeface="+mn-cs"/>
              </a:rPr>
              <a:t>RECIPES</a:t>
            </a:r>
          </a:p>
        </p:txBody>
      </p:sp>
    </p:spTree>
    <p:extLst>
      <p:ext uri="{BB962C8B-B14F-4D97-AF65-F5344CB8AC3E}">
        <p14:creationId xmlns:p14="http://schemas.microsoft.com/office/powerpoint/2010/main" val="2672092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DAC9-5BEC-F84F-AF9F-295795D1B4A9}"/>
              </a:ext>
            </a:extLst>
          </p:cNvPr>
          <p:cNvSpPr>
            <a:spLocks noGrp="1"/>
          </p:cNvSpPr>
          <p:nvPr>
            <p:ph type="title"/>
          </p:nvPr>
        </p:nvSpPr>
        <p:spPr>
          <a:xfrm>
            <a:off x="1524000" y="3344929"/>
            <a:ext cx="9144000" cy="609398"/>
          </a:xfrm>
        </p:spPr>
        <p:txBody>
          <a:bodyPr/>
          <a:lstStyle/>
          <a:p>
            <a:r>
              <a:rPr lang="en-US" dirty="0"/>
              <a:t>Let’s build some Radius Apps!</a:t>
            </a:r>
          </a:p>
        </p:txBody>
      </p:sp>
    </p:spTree>
    <p:extLst>
      <p:ext uri="{BB962C8B-B14F-4D97-AF65-F5344CB8AC3E}">
        <p14:creationId xmlns:p14="http://schemas.microsoft.com/office/powerpoint/2010/main" val="129447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6B1518-365C-2B61-3B64-C67B9EFA3137}"/>
              </a:ext>
            </a:extLst>
          </p:cNvPr>
          <p:cNvSpPr>
            <a:spLocks noGrp="1"/>
          </p:cNvSpPr>
          <p:nvPr>
            <p:ph type="title"/>
          </p:nvPr>
        </p:nvSpPr>
        <p:spPr/>
        <p:txBody>
          <a:bodyPr vert="horz" wrap="square" lIns="0" tIns="0" rIns="0" bIns="0" rtlCol="0" anchor="ctr">
            <a:spAutoFit/>
          </a:bodyPr>
          <a:lstStyle/>
          <a:p>
            <a:r>
              <a:rPr lang="en-US"/>
              <a:t>Submitted </a:t>
            </a:r>
            <a:br>
              <a:rPr lang="en-US"/>
            </a:br>
            <a:r>
              <a:rPr lang="en-US"/>
              <a:t>to CNCF</a:t>
            </a:r>
          </a:p>
        </p:txBody>
      </p:sp>
      <p:pic>
        <p:nvPicPr>
          <p:cNvPr id="5" name="Picture 4">
            <a:extLst>
              <a:ext uri="{FF2B5EF4-FFF2-40B4-BE49-F238E27FC236}">
                <a16:creationId xmlns:a16="http://schemas.microsoft.com/office/drawing/2014/main" id="{79290921-3F14-3E6E-326B-8B47344515F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65589" y="1445412"/>
            <a:ext cx="7554912" cy="3967176"/>
          </a:xfrm>
          <a:prstGeom prst="roundRect">
            <a:avLst>
              <a:gd name="adj" fmla="val 485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pic>
      <p:sp>
        <p:nvSpPr>
          <p:cNvPr id="6" name="TextBox 5">
            <a:extLst>
              <a:ext uri="{FF2B5EF4-FFF2-40B4-BE49-F238E27FC236}">
                <a16:creationId xmlns:a16="http://schemas.microsoft.com/office/drawing/2014/main" id="{0167AC28-85A2-9B35-78BB-1964F2787AC4}"/>
              </a:ext>
            </a:extLst>
          </p:cNvPr>
          <p:cNvSpPr txBox="1"/>
          <p:nvPr/>
        </p:nvSpPr>
        <p:spPr>
          <a:xfrm>
            <a:off x="6449335" y="5178768"/>
            <a:ext cx="2787421" cy="478357"/>
          </a:xfrm>
          <a:prstGeom prst="roundRect">
            <a:avLst>
              <a:gd name="adj" fmla="val 50000"/>
            </a:avLst>
          </a:prstGeom>
          <a:gradFill flip="none" rotWithShape="1">
            <a:gsLst>
              <a:gs pos="35000">
                <a:srgbClr val="2A446F"/>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spc="0" normalizeH="0" baseline="0">
                <a:ln w="3175">
                  <a:noFill/>
                </a:ln>
                <a:gradFill>
                  <a:gsLst>
                    <a:gs pos="53933">
                      <a:srgbClr val="FFFFFF"/>
                    </a:gs>
                    <a:gs pos="38000">
                      <a:srgbClr val="FFFFFF"/>
                    </a:gs>
                  </a:gsLst>
                  <a:path path="circle">
                    <a:fillToRect l="100000" b="100000"/>
                  </a:path>
                </a:gra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panose="020B0502040204020203" pitchFamily="34" charset="0"/>
                <a:ea typeface="+mn-ea"/>
                <a:cs typeface="Segoe UI Semibold" panose="020B0502040204020203" pitchFamily="34" charset="0"/>
              </a:rPr>
              <a:t>aka.</a:t>
            </a:r>
            <a:r>
              <a:rPr kumimoji="0" lang="en-US" sz="20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panose="020B0502040204020203" pitchFamily="34" charset="0"/>
                <a:ea typeface="+mn-ea"/>
                <a:cs typeface="Segoe UI Semibold" panose="020B0502040204020203" pitchFamily="34" charset="0"/>
              </a:rPr>
              <a:t>ms/radius-cncf</a:t>
            </a:r>
          </a:p>
        </p:txBody>
      </p:sp>
    </p:spTree>
    <p:extLst>
      <p:ext uri="{BB962C8B-B14F-4D97-AF65-F5344CB8AC3E}">
        <p14:creationId xmlns:p14="http://schemas.microsoft.com/office/powerpoint/2010/main" val="1717532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93A434A-0354-7925-8F0E-9CA1B1EEFDC3}"/>
              </a:ext>
            </a:extLst>
          </p:cNvPr>
          <p:cNvSpPr/>
          <p:nvPr/>
        </p:nvSpPr>
        <p:spPr bwMode="auto">
          <a:xfrm>
            <a:off x="0" y="4833696"/>
            <a:ext cx="12192000" cy="1092749"/>
          </a:xfrm>
          <a:prstGeom prst="rect">
            <a:avLst/>
          </a:prstGeom>
          <a:gradFill flip="none" rotWithShape="1">
            <a:gsLst>
              <a:gs pos="100000">
                <a:schemeClr val="bg1">
                  <a:lumMod val="95000"/>
                </a:schemeClr>
              </a:gs>
              <a:gs pos="0">
                <a:schemeClr val="bg1">
                  <a:lumMod val="9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nvGrpSpPr>
          <p:cNvPr id="5" name="Graphic 5">
            <a:extLst>
              <a:ext uri="{FF2B5EF4-FFF2-40B4-BE49-F238E27FC236}">
                <a16:creationId xmlns:a16="http://schemas.microsoft.com/office/drawing/2014/main" id="{C3D1F57A-A455-F2A3-7A3E-5B5DDFA1BC1E}"/>
              </a:ext>
            </a:extLst>
          </p:cNvPr>
          <p:cNvGrpSpPr/>
          <p:nvPr/>
        </p:nvGrpSpPr>
        <p:grpSpPr>
          <a:xfrm>
            <a:off x="3603299" y="2151017"/>
            <a:ext cx="4985402" cy="1351672"/>
            <a:chOff x="-2818025" y="-5811011"/>
            <a:chExt cx="9699833" cy="2629880"/>
          </a:xfrm>
        </p:grpSpPr>
        <p:sp>
          <p:nvSpPr>
            <p:cNvPr id="6" name="Freeform: Shape 5">
              <a:extLst>
                <a:ext uri="{FF2B5EF4-FFF2-40B4-BE49-F238E27FC236}">
                  <a16:creationId xmlns:a16="http://schemas.microsoft.com/office/drawing/2014/main" id="{699A1F6B-8758-F45E-301D-51C77C76F0D0}"/>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aphic 5">
              <a:extLst>
                <a:ext uri="{FF2B5EF4-FFF2-40B4-BE49-F238E27FC236}">
                  <a16:creationId xmlns:a16="http://schemas.microsoft.com/office/drawing/2014/main" id="{FBF1143D-3D1E-282F-4288-21F84AA94BAA}"/>
                </a:ext>
              </a:extLst>
            </p:cNvPr>
            <p:cNvGrpSpPr/>
            <p:nvPr/>
          </p:nvGrpSpPr>
          <p:grpSpPr>
            <a:xfrm>
              <a:off x="-2818025" y="-5577556"/>
              <a:ext cx="1278374" cy="2396371"/>
              <a:chOff x="-2818025" y="-5577556"/>
              <a:chExt cx="1278374" cy="2396371"/>
            </a:xfrm>
          </p:grpSpPr>
          <p:sp>
            <p:nvSpPr>
              <p:cNvPr id="16" name="Freeform: Shape 15">
                <a:extLst>
                  <a:ext uri="{FF2B5EF4-FFF2-40B4-BE49-F238E27FC236}">
                    <a16:creationId xmlns:a16="http://schemas.microsoft.com/office/drawing/2014/main" id="{BA6C518C-42DC-D11B-D074-B7E996472CC1}"/>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613CE0E-A65B-3628-14DF-1DB40E18AC95}"/>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19E501-9766-F2A4-BE48-D7B37610321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7EA5DB-82C3-70B4-C9BC-E4E3F3FE6240}"/>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C916917-CC75-A64D-058E-918DF8DD67AA}"/>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180F1E5-31E3-D95C-EEB7-DEB6E585D53F}"/>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2172D32-6360-5466-C17D-7AA0B36B37AD}"/>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816AB5D-764D-A422-722C-69D9652AAC9E}"/>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E00E0EE-8062-98C7-BA70-E78C772C1382}"/>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E022E36-50A6-EDA4-CB6B-B0AAE4F62DFB}"/>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63CEEB07-4A74-5DD2-188E-A58BBD9D9014}"/>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0C201F7-F30A-F825-4FAA-F0442B9E1D85}"/>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D27D1EA-929A-7627-C3A6-B1336D01ECF1}"/>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1619B38-DC40-952B-D6FA-45B483CDEE8A}"/>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5C61942-BF02-4F7E-B00B-2FE0DD88ED1A}"/>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aphic 5">
              <a:extLst>
                <a:ext uri="{FF2B5EF4-FFF2-40B4-BE49-F238E27FC236}">
                  <a16:creationId xmlns:a16="http://schemas.microsoft.com/office/drawing/2014/main" id="{B0254DF3-64BE-29EF-9532-FA6115D2F60F}"/>
                </a:ext>
              </a:extLst>
            </p:cNvPr>
            <p:cNvGrpSpPr/>
            <p:nvPr/>
          </p:nvGrpSpPr>
          <p:grpSpPr>
            <a:xfrm>
              <a:off x="81604" y="-5811011"/>
              <a:ext cx="6800204" cy="2064851"/>
              <a:chOff x="81604" y="-5811011"/>
              <a:chExt cx="6800204" cy="2064851"/>
            </a:xfrm>
            <a:solidFill>
              <a:srgbClr val="C74325"/>
            </a:solidFill>
          </p:grpSpPr>
          <p:sp>
            <p:nvSpPr>
              <p:cNvPr id="9" name="Freeform: Shape 8">
                <a:extLst>
                  <a:ext uri="{FF2B5EF4-FFF2-40B4-BE49-F238E27FC236}">
                    <a16:creationId xmlns:a16="http://schemas.microsoft.com/office/drawing/2014/main" id="{C1988ABD-6123-BFB3-3D19-2BB17DC1BF37}"/>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DCA8DDA-6367-5253-DF68-5825605659B3}"/>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D2A88ED-0D54-2ABC-92C2-65754387EB42}"/>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E1B03F3-694C-9FEA-01F6-735210BE6388}"/>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5FD423C-76FA-393B-E4D0-433AFB82ECBA}"/>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48A7CD3-14E5-CFCC-0892-44E68BE89B5F}"/>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800B21F-5386-07E8-56CB-97CE6854C628}"/>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03DB6830-EE86-5EFB-9561-D90B16CDA0B3}"/>
              </a:ext>
            </a:extLst>
          </p:cNvPr>
          <p:cNvGrpSpPr/>
          <p:nvPr/>
        </p:nvGrpSpPr>
        <p:grpSpPr>
          <a:xfrm>
            <a:off x="7483226" y="4539812"/>
            <a:ext cx="3988589" cy="594478"/>
            <a:chOff x="5424090" y="4523129"/>
            <a:chExt cx="4212452" cy="627844"/>
          </a:xfrm>
        </p:grpSpPr>
        <p:sp>
          <p:nvSpPr>
            <p:cNvPr id="34" name="Rounded Rectangle 33">
              <a:extLst>
                <a:ext uri="{FF2B5EF4-FFF2-40B4-BE49-F238E27FC236}">
                  <a16:creationId xmlns:a16="http://schemas.microsoft.com/office/drawing/2014/main" id="{894AABBE-BBAD-67C6-D2B2-357C623D0731}"/>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DFAC87B8-6CF0-BF73-948B-E4A7ED05AEC7}"/>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rPr>
                <a:t>github.com/radius-project</a:t>
              </a:r>
              <a:endParaRPr kumimoji="0" lang="en-US" sz="14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32" name="Graphic 56">
              <a:extLst>
                <a:ext uri="{FF2B5EF4-FFF2-40B4-BE49-F238E27FC236}">
                  <a16:creationId xmlns:a16="http://schemas.microsoft.com/office/drawing/2014/main" id="{9F32A370-CDB4-DEC0-75F9-7ED2FB4810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6981" y="4622003"/>
              <a:ext cx="413164" cy="413162"/>
            </a:xfrm>
            <a:prstGeom prst="rect">
              <a:avLst/>
            </a:prstGeom>
            <a:effectLst/>
          </p:spPr>
        </p:pic>
      </p:grpSp>
      <p:grpSp>
        <p:nvGrpSpPr>
          <p:cNvPr id="36" name="Group 35">
            <a:extLst>
              <a:ext uri="{FF2B5EF4-FFF2-40B4-BE49-F238E27FC236}">
                <a16:creationId xmlns:a16="http://schemas.microsoft.com/office/drawing/2014/main" id="{62593F87-BC5D-AAD7-4057-007D7C7F59AC}"/>
              </a:ext>
            </a:extLst>
          </p:cNvPr>
          <p:cNvGrpSpPr/>
          <p:nvPr/>
        </p:nvGrpSpPr>
        <p:grpSpPr>
          <a:xfrm>
            <a:off x="886898" y="4544387"/>
            <a:ext cx="2196991" cy="594478"/>
            <a:chOff x="1399986" y="4275496"/>
            <a:chExt cx="2675619" cy="723990"/>
          </a:xfrm>
        </p:grpSpPr>
        <p:sp>
          <p:nvSpPr>
            <p:cNvPr id="2" name="Rounded Rectangle 1">
              <a:extLst>
                <a:ext uri="{FF2B5EF4-FFF2-40B4-BE49-F238E27FC236}">
                  <a16:creationId xmlns:a16="http://schemas.microsoft.com/office/drawing/2014/main" id="{84917BA3-B452-B9D0-ED83-0F29492D9992}"/>
                </a:ext>
              </a:extLst>
            </p:cNvPr>
            <p:cNvSpPr/>
            <p:nvPr/>
          </p:nvSpPr>
          <p:spPr bwMode="auto">
            <a:xfrm>
              <a:off x="1399986" y="4275496"/>
              <a:ext cx="2675619"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76BF1FE4-BBE4-7BD3-3982-E8A9BBC0DB03}"/>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rPr>
                <a:t>radapp.io</a:t>
              </a:r>
              <a:endParaRPr kumimoji="0" lang="en-US" sz="14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37" name="Graphic 36">
              <a:extLst>
                <a:ext uri="{FF2B5EF4-FFF2-40B4-BE49-F238E27FC236}">
                  <a16:creationId xmlns:a16="http://schemas.microsoft.com/office/drawing/2014/main" id="{A0C98D62-845D-2083-D5F9-8D5787D6CA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9"/>
              <a:ext cx="423927" cy="423927"/>
            </a:xfrm>
            <a:prstGeom prst="rect">
              <a:avLst/>
            </a:prstGeom>
          </p:spPr>
        </p:pic>
      </p:grpSp>
      <p:grpSp>
        <p:nvGrpSpPr>
          <p:cNvPr id="33" name="Group 32">
            <a:extLst>
              <a:ext uri="{FF2B5EF4-FFF2-40B4-BE49-F238E27FC236}">
                <a16:creationId xmlns:a16="http://schemas.microsoft.com/office/drawing/2014/main" id="{714F69E0-14D1-8F7B-2FBC-D0D99B80A8D6}"/>
              </a:ext>
            </a:extLst>
          </p:cNvPr>
          <p:cNvGrpSpPr/>
          <p:nvPr/>
        </p:nvGrpSpPr>
        <p:grpSpPr>
          <a:xfrm>
            <a:off x="3529068" y="4538422"/>
            <a:ext cx="3598827" cy="594478"/>
            <a:chOff x="1558970" y="4275496"/>
            <a:chExt cx="4382854" cy="723990"/>
          </a:xfrm>
        </p:grpSpPr>
        <p:sp>
          <p:nvSpPr>
            <p:cNvPr id="35" name="Rounded Rectangle 1">
              <a:extLst>
                <a:ext uri="{FF2B5EF4-FFF2-40B4-BE49-F238E27FC236}">
                  <a16:creationId xmlns:a16="http://schemas.microsoft.com/office/drawing/2014/main" id="{81C00671-E39F-17D3-E565-E8F7910574CA}"/>
                </a:ext>
              </a:extLst>
            </p:cNvPr>
            <p:cNvSpPr/>
            <p:nvPr/>
          </p:nvSpPr>
          <p:spPr bwMode="auto">
            <a:xfrm>
              <a:off x="1558970" y="4275496"/>
              <a:ext cx="4242551"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E28EA161-B4CA-A05E-A5F1-41ECF2DA5555}"/>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rPr>
                <a:t>aka.ms/radius/discord</a:t>
              </a:r>
              <a:endParaRPr kumimoji="0" lang="en-US" sz="14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39" name="Graphic 38">
              <a:extLst>
                <a:ext uri="{FF2B5EF4-FFF2-40B4-BE49-F238E27FC236}">
                  <a16:creationId xmlns:a16="http://schemas.microsoft.com/office/drawing/2014/main" id="{9207C3BE-CAA3-9799-E28E-724EDFA845B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31883" y="4425528"/>
              <a:ext cx="423926" cy="423927"/>
            </a:xfrm>
            <a:prstGeom prst="rect">
              <a:avLst/>
            </a:prstGeom>
          </p:spPr>
        </p:pic>
      </p:grpSp>
    </p:spTree>
    <p:extLst>
      <p:ext uri="{BB962C8B-B14F-4D97-AF65-F5344CB8AC3E}">
        <p14:creationId xmlns:p14="http://schemas.microsoft.com/office/powerpoint/2010/main" val="736753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EED0-AB94-807A-84E2-A7FBB4CF3B5B}"/>
              </a:ext>
            </a:extLst>
          </p:cNvPr>
          <p:cNvSpPr>
            <a:spLocks noGrp="1"/>
          </p:cNvSpPr>
          <p:nvPr>
            <p:ph type="title"/>
          </p:nvPr>
        </p:nvSpPr>
        <p:spPr/>
        <p:txBody>
          <a:bodyPr/>
          <a:lstStyle/>
          <a:p>
            <a:r>
              <a:rPr lang="en-AU" dirty="0"/>
              <a:t>Thanks for listening!</a:t>
            </a:r>
          </a:p>
        </p:txBody>
      </p:sp>
      <p:grpSp>
        <p:nvGrpSpPr>
          <p:cNvPr id="3" name="Group 2">
            <a:extLst>
              <a:ext uri="{FF2B5EF4-FFF2-40B4-BE49-F238E27FC236}">
                <a16:creationId xmlns:a16="http://schemas.microsoft.com/office/drawing/2014/main" id="{78CB7A00-6BE3-E348-9C0F-BA6CC1B5E4E1}"/>
              </a:ext>
            </a:extLst>
          </p:cNvPr>
          <p:cNvGrpSpPr/>
          <p:nvPr/>
        </p:nvGrpSpPr>
        <p:grpSpPr>
          <a:xfrm>
            <a:off x="4101705" y="2661471"/>
            <a:ext cx="3988589" cy="594478"/>
            <a:chOff x="5424090" y="4523129"/>
            <a:chExt cx="4212452" cy="627844"/>
          </a:xfrm>
        </p:grpSpPr>
        <p:sp>
          <p:nvSpPr>
            <p:cNvPr id="4" name="Rounded Rectangle 33">
              <a:extLst>
                <a:ext uri="{FF2B5EF4-FFF2-40B4-BE49-F238E27FC236}">
                  <a16:creationId xmlns:a16="http://schemas.microsoft.com/office/drawing/2014/main" id="{FD43A40A-4B4F-B453-669A-45B3546267DA}"/>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D05939D3-9DE4-4FC6-A6D9-C3E1EC2042C1}"/>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rPr>
                <a:t>github.com/willvelida</a:t>
              </a:r>
              <a:endParaRPr kumimoji="0" lang="en-US" sz="14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6" name="Graphic 56">
              <a:extLst>
                <a:ext uri="{FF2B5EF4-FFF2-40B4-BE49-F238E27FC236}">
                  <a16:creationId xmlns:a16="http://schemas.microsoft.com/office/drawing/2014/main" id="{2A33AC41-D0B0-F3F7-4FB7-7B404DCC2C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36981" y="4622003"/>
              <a:ext cx="413164" cy="413162"/>
            </a:xfrm>
            <a:prstGeom prst="rect">
              <a:avLst/>
            </a:prstGeom>
            <a:effectLst/>
          </p:spPr>
        </p:pic>
      </p:grpSp>
      <p:grpSp>
        <p:nvGrpSpPr>
          <p:cNvPr id="7" name="Group 6">
            <a:extLst>
              <a:ext uri="{FF2B5EF4-FFF2-40B4-BE49-F238E27FC236}">
                <a16:creationId xmlns:a16="http://schemas.microsoft.com/office/drawing/2014/main" id="{FDD4AC8F-7CCE-AE6F-7C21-A2B735BAC1BA}"/>
              </a:ext>
            </a:extLst>
          </p:cNvPr>
          <p:cNvGrpSpPr/>
          <p:nvPr/>
        </p:nvGrpSpPr>
        <p:grpSpPr>
          <a:xfrm>
            <a:off x="4101705" y="3349568"/>
            <a:ext cx="3988589" cy="594478"/>
            <a:chOff x="5424090" y="4523129"/>
            <a:chExt cx="4212452" cy="627844"/>
          </a:xfrm>
        </p:grpSpPr>
        <p:sp>
          <p:nvSpPr>
            <p:cNvPr id="8" name="Rounded Rectangle 33">
              <a:extLst>
                <a:ext uri="{FF2B5EF4-FFF2-40B4-BE49-F238E27FC236}">
                  <a16:creationId xmlns:a16="http://schemas.microsoft.com/office/drawing/2014/main" id="{BA91FE99-E855-6FAD-390D-9F78AB413D93}"/>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D2D4624F-425E-ABB4-3DEF-216ECD911B90}"/>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rPr>
                <a:t>twitter.com/willvelida</a:t>
              </a:r>
              <a:endParaRPr kumimoji="0" lang="en-US" sz="1400" b="0" i="0" u="none" strike="noStrike" kern="1200" cap="none" spc="0" normalizeH="0" baseline="0" noProof="0" dirty="0">
                <a:ln>
                  <a:noFill/>
                </a:ln>
                <a:solidFill>
                  <a:prstClr val="black"/>
                </a:solidFill>
                <a:effectLst/>
                <a:uLnTx/>
                <a:uFillTx/>
                <a:latin typeface="Segoe UI"/>
                <a:ea typeface="+mn-ea"/>
                <a:cs typeface="Segoe UI"/>
              </a:endParaRPr>
            </a:p>
          </p:txBody>
        </p:sp>
      </p:grpSp>
      <p:pic>
        <p:nvPicPr>
          <p:cNvPr id="11" name="Picture 2" descr="X Logo - Free Vectors &amp; PSDs to Download">
            <a:extLst>
              <a:ext uri="{FF2B5EF4-FFF2-40B4-BE49-F238E27FC236}">
                <a16:creationId xmlns:a16="http://schemas.microsoft.com/office/drawing/2014/main" id="{012D611C-D646-3508-9E37-A64426F01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210" y="3502595"/>
            <a:ext cx="288423" cy="28842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06FC2ED-CBEF-D160-9CE0-3051B1B48F22}"/>
              </a:ext>
            </a:extLst>
          </p:cNvPr>
          <p:cNvGrpSpPr/>
          <p:nvPr/>
        </p:nvGrpSpPr>
        <p:grpSpPr>
          <a:xfrm>
            <a:off x="4101705" y="4039178"/>
            <a:ext cx="3988589" cy="594478"/>
            <a:chOff x="5424090" y="4523129"/>
            <a:chExt cx="4212452" cy="627844"/>
          </a:xfrm>
        </p:grpSpPr>
        <p:sp>
          <p:nvSpPr>
            <p:cNvPr id="14" name="Rounded Rectangle 33">
              <a:extLst>
                <a:ext uri="{FF2B5EF4-FFF2-40B4-BE49-F238E27FC236}">
                  <a16:creationId xmlns:a16="http://schemas.microsoft.com/office/drawing/2014/main" id="{8DD6CE01-6AD3-150A-1A1E-06200A5224BF}"/>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15" name="TextBox 14">
              <a:extLst>
                <a:ext uri="{FF2B5EF4-FFF2-40B4-BE49-F238E27FC236}">
                  <a16:creationId xmlns:a16="http://schemas.microsoft.com/office/drawing/2014/main" id="{9254BFDB-DE9F-8820-AFBC-3E5C5050370D}"/>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rPr>
                <a:t>linkedin.com/in/willvelida</a:t>
              </a:r>
              <a:endParaRPr kumimoji="0" lang="en-US" sz="1400" b="0" i="0" u="none" strike="noStrike" kern="1200" cap="none" spc="0" normalizeH="0" baseline="0" noProof="0" dirty="0">
                <a:ln>
                  <a:noFill/>
                </a:ln>
                <a:solidFill>
                  <a:prstClr val="black"/>
                </a:solidFill>
                <a:effectLst/>
                <a:uLnTx/>
                <a:uFillTx/>
                <a:latin typeface="Segoe UI"/>
                <a:ea typeface="+mn-ea"/>
                <a:cs typeface="Segoe UI"/>
              </a:endParaRPr>
            </a:p>
          </p:txBody>
        </p:sp>
      </p:grpSp>
      <p:pic>
        <p:nvPicPr>
          <p:cNvPr id="1026" name="Picture 2" descr="Linkedin icon - Free download on Iconfinder">
            <a:extLst>
              <a:ext uri="{FF2B5EF4-FFF2-40B4-BE49-F238E27FC236}">
                <a16:creationId xmlns:a16="http://schemas.microsoft.com/office/drawing/2014/main" id="{BFEA6ED6-F3F7-D5FE-8E12-B79B8D989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9457" y="4170701"/>
            <a:ext cx="331432" cy="33143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907A2EE-5C19-AC99-7582-BCF0ECE651C5}"/>
              </a:ext>
            </a:extLst>
          </p:cNvPr>
          <p:cNvGrpSpPr/>
          <p:nvPr/>
        </p:nvGrpSpPr>
        <p:grpSpPr>
          <a:xfrm>
            <a:off x="4101705" y="4728788"/>
            <a:ext cx="3988589" cy="594478"/>
            <a:chOff x="5424090" y="4523129"/>
            <a:chExt cx="4212452" cy="627844"/>
          </a:xfrm>
        </p:grpSpPr>
        <p:sp>
          <p:nvSpPr>
            <p:cNvPr id="19" name="Rounded Rectangle 33">
              <a:extLst>
                <a:ext uri="{FF2B5EF4-FFF2-40B4-BE49-F238E27FC236}">
                  <a16:creationId xmlns:a16="http://schemas.microsoft.com/office/drawing/2014/main" id="{FDCCEBA7-43BE-7637-2FF8-268AE17B863B}"/>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87CC7A3B-505C-7C4D-CFE0-725A27AB8AEA}"/>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rPr>
                <a:t>youtube.com/@willvelida</a:t>
              </a:r>
              <a:endParaRPr kumimoji="0" lang="en-US" sz="1400" b="0" i="0" u="none" strike="noStrike" kern="1200" cap="none" spc="0" normalizeH="0" baseline="0" noProof="0" dirty="0">
                <a:ln>
                  <a:noFill/>
                </a:ln>
                <a:solidFill>
                  <a:prstClr val="black"/>
                </a:solidFill>
                <a:effectLst/>
                <a:uLnTx/>
                <a:uFillTx/>
                <a:latin typeface="Segoe UI"/>
                <a:ea typeface="+mn-ea"/>
                <a:cs typeface="Segoe UI"/>
              </a:endParaRPr>
            </a:p>
          </p:txBody>
        </p:sp>
      </p:grpSp>
      <p:pic>
        <p:nvPicPr>
          <p:cNvPr id="17" name="Picture 16" descr="A black background with a black square&#10;&#10;Description automatically generated with medium confidence">
            <a:extLst>
              <a:ext uri="{FF2B5EF4-FFF2-40B4-BE49-F238E27FC236}">
                <a16:creationId xmlns:a16="http://schemas.microsoft.com/office/drawing/2014/main" id="{E911AD0F-18F1-5A4D-A818-854436C97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9457" y="4866599"/>
            <a:ext cx="318856" cy="318856"/>
          </a:xfrm>
          <a:prstGeom prst="rect">
            <a:avLst/>
          </a:prstGeom>
        </p:spPr>
      </p:pic>
      <p:grpSp>
        <p:nvGrpSpPr>
          <p:cNvPr id="23" name="Group 22">
            <a:extLst>
              <a:ext uri="{FF2B5EF4-FFF2-40B4-BE49-F238E27FC236}">
                <a16:creationId xmlns:a16="http://schemas.microsoft.com/office/drawing/2014/main" id="{70A9D94F-4E0A-B466-9E96-99E9EB1AAF6F}"/>
              </a:ext>
            </a:extLst>
          </p:cNvPr>
          <p:cNvGrpSpPr/>
          <p:nvPr/>
        </p:nvGrpSpPr>
        <p:grpSpPr>
          <a:xfrm>
            <a:off x="4101705" y="1978276"/>
            <a:ext cx="3988589" cy="594478"/>
            <a:chOff x="5424090" y="4523129"/>
            <a:chExt cx="4212452" cy="627844"/>
          </a:xfrm>
        </p:grpSpPr>
        <p:sp>
          <p:nvSpPr>
            <p:cNvPr id="24" name="Rounded Rectangle 33">
              <a:extLst>
                <a:ext uri="{FF2B5EF4-FFF2-40B4-BE49-F238E27FC236}">
                  <a16:creationId xmlns:a16="http://schemas.microsoft.com/office/drawing/2014/main" id="{231FDE0B-B104-9A92-CD97-3FC3C0C55EF5}"/>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25" name="TextBox 24">
              <a:extLst>
                <a:ext uri="{FF2B5EF4-FFF2-40B4-BE49-F238E27FC236}">
                  <a16:creationId xmlns:a16="http://schemas.microsoft.com/office/drawing/2014/main" id="{12ED4A91-D0D1-49BA-4F83-C4EC61D21AA4}"/>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rPr>
                <a:t>willvelida.com</a:t>
              </a:r>
              <a:endParaRPr kumimoji="0" lang="en-US" sz="1400" b="0" i="0" u="none" strike="noStrike" kern="1200" cap="none" spc="0" normalizeH="0" baseline="0" noProof="0" dirty="0">
                <a:ln>
                  <a:noFill/>
                </a:ln>
                <a:solidFill>
                  <a:prstClr val="black"/>
                </a:solidFill>
                <a:effectLst/>
                <a:uLnTx/>
                <a:uFillTx/>
                <a:latin typeface="Segoe UI"/>
                <a:ea typeface="+mn-ea"/>
                <a:cs typeface="Segoe UI"/>
              </a:endParaRPr>
            </a:p>
          </p:txBody>
        </p:sp>
      </p:grpSp>
      <p:pic>
        <p:nvPicPr>
          <p:cNvPr id="26" name="Graphic 25">
            <a:extLst>
              <a:ext uri="{FF2B5EF4-FFF2-40B4-BE49-F238E27FC236}">
                <a16:creationId xmlns:a16="http://schemas.microsoft.com/office/drawing/2014/main" id="{BF165C29-E0BA-AFCE-B179-0E97042F2B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10220" y="2101469"/>
            <a:ext cx="348093" cy="348092"/>
          </a:xfrm>
          <a:prstGeom prst="rect">
            <a:avLst/>
          </a:prstGeom>
        </p:spPr>
      </p:pic>
    </p:spTree>
    <p:extLst>
      <p:ext uri="{BB962C8B-B14F-4D97-AF65-F5344CB8AC3E}">
        <p14:creationId xmlns:p14="http://schemas.microsoft.com/office/powerpoint/2010/main" val="1516393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27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840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AA8C55-1578-DDC2-B969-7D413E2E8777}"/>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400" kern="1200">
                <a:solidFill>
                  <a:schemeClr val="tx1"/>
                </a:solidFill>
                <a:latin typeface="+mj-lt"/>
                <a:ea typeface="+mj-ea"/>
                <a:cs typeface="+mj-cs"/>
              </a:rPr>
              <a:t>whoami?</a:t>
            </a:r>
          </a:p>
        </p:txBody>
      </p:sp>
      <p:pic>
        <p:nvPicPr>
          <p:cNvPr id="6" name="Content Placeholder 5" descr="A person standing at a podium&#10;&#10;Description automatically generated">
            <a:extLst>
              <a:ext uri="{FF2B5EF4-FFF2-40B4-BE49-F238E27FC236}">
                <a16:creationId xmlns:a16="http://schemas.microsoft.com/office/drawing/2014/main" id="{2EA71B12-3637-CC72-2540-6311D7FF4CC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0936" y="699516"/>
            <a:ext cx="5458968" cy="5458968"/>
          </a:xfrm>
          <a:prstGeom prst="rect">
            <a:avLst/>
          </a:prstGeom>
        </p:spPr>
      </p:pic>
      <p:sp>
        <p:nvSpPr>
          <p:cNvPr id="1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3E4F9D8-7044-F4E5-8CE2-0E668A12610F}"/>
              </a:ext>
            </a:extLst>
          </p:cNvPr>
          <p:cNvSpPr>
            <a:spLocks noGrp="1"/>
          </p:cNvSpPr>
          <p:nvPr>
            <p:ph sz="half" idx="2"/>
          </p:nvPr>
        </p:nvSpPr>
        <p:spPr>
          <a:xfrm>
            <a:off x="6739128" y="2664886"/>
            <a:ext cx="4818888" cy="3550789"/>
          </a:xfrm>
        </p:spPr>
        <p:txBody>
          <a:bodyPr vert="horz" lIns="91440" tIns="45720" rIns="91440" bIns="45720" rtlCol="0" anchor="t">
            <a:normAutofit/>
          </a:bodyPr>
          <a:lstStyle/>
          <a:p>
            <a:r>
              <a:rPr lang="en-US" sz="2200" dirty="0"/>
              <a:t>Lead Software Engineer at </a:t>
            </a:r>
            <a:r>
              <a:rPr lang="en-US" sz="2200" dirty="0" err="1"/>
              <a:t>Azenix</a:t>
            </a:r>
            <a:r>
              <a:rPr lang="en-US" sz="2200" dirty="0"/>
              <a:t> by Mantel Group.</a:t>
            </a:r>
          </a:p>
          <a:p>
            <a:r>
              <a:rPr lang="en-US" sz="2200" dirty="0"/>
              <a:t>Former </a:t>
            </a:r>
            <a:r>
              <a:rPr lang="en-US" sz="2200" dirty="0" err="1"/>
              <a:t>MSFTer</a:t>
            </a:r>
            <a:r>
              <a:rPr lang="en-US" sz="2200" dirty="0"/>
              <a:t> and Microsoft MVP based in Auckland – Moved to Melbourne last year</a:t>
            </a:r>
          </a:p>
          <a:p>
            <a:r>
              <a:rPr lang="en-US" sz="2200" dirty="0"/>
              <a:t>.NET and Azure developer with experience in banking, agriculture, and health industries.</a:t>
            </a:r>
          </a:p>
          <a:p>
            <a:r>
              <a:rPr lang="en-US" sz="2200" dirty="0"/>
              <a:t>Former average rugby player.</a:t>
            </a:r>
          </a:p>
          <a:p>
            <a:pPr marL="0"/>
            <a:endParaRPr lang="en-US" sz="2200" dirty="0"/>
          </a:p>
        </p:txBody>
      </p:sp>
    </p:spTree>
    <p:extLst>
      <p:ext uri="{BB962C8B-B14F-4D97-AF65-F5344CB8AC3E}">
        <p14:creationId xmlns:p14="http://schemas.microsoft.com/office/powerpoint/2010/main" val="407711675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91A652-C11E-4312-426A-84737C5E5C10}"/>
              </a:ext>
            </a:extLst>
          </p:cNvPr>
          <p:cNvSpPr>
            <a:spLocks noGrp="1"/>
          </p:cNvSpPr>
          <p:nvPr>
            <p:ph type="title"/>
          </p:nvPr>
        </p:nvSpPr>
        <p:spPr>
          <a:xfrm>
            <a:off x="630936" y="639520"/>
            <a:ext cx="3429000" cy="1719072"/>
          </a:xfrm>
        </p:spPr>
        <p:txBody>
          <a:bodyPr anchor="b">
            <a:normAutofit/>
          </a:bodyPr>
          <a:lstStyle/>
          <a:p>
            <a:r>
              <a:rPr lang="en-NZ" sz="5400"/>
              <a:t>Agenda</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12CF069-74E5-E00C-C129-BCE0938AA5AC}"/>
              </a:ext>
            </a:extLst>
          </p:cNvPr>
          <p:cNvSpPr>
            <a:spLocks noGrp="1"/>
          </p:cNvSpPr>
          <p:nvPr>
            <p:ph idx="1"/>
          </p:nvPr>
        </p:nvSpPr>
        <p:spPr>
          <a:xfrm>
            <a:off x="630936" y="2807208"/>
            <a:ext cx="3429000" cy="3410712"/>
          </a:xfrm>
        </p:spPr>
        <p:txBody>
          <a:bodyPr anchor="t">
            <a:normAutofit/>
          </a:bodyPr>
          <a:lstStyle/>
          <a:p>
            <a:r>
              <a:rPr lang="en-NZ" sz="2200" dirty="0"/>
              <a:t>What is Radius?</a:t>
            </a:r>
          </a:p>
          <a:p>
            <a:r>
              <a:rPr lang="en-NZ" sz="2200" dirty="0"/>
              <a:t>Radius Applications</a:t>
            </a:r>
          </a:p>
          <a:p>
            <a:r>
              <a:rPr lang="en-NZ" sz="2200" dirty="0"/>
              <a:t>Recipes</a:t>
            </a:r>
          </a:p>
          <a:p>
            <a:r>
              <a:rPr lang="en-NZ" sz="2200" dirty="0"/>
              <a:t>Environments</a:t>
            </a:r>
          </a:p>
          <a:p>
            <a:r>
              <a:rPr lang="en-NZ" sz="2200" dirty="0"/>
              <a:t>Demo</a:t>
            </a:r>
          </a:p>
        </p:txBody>
      </p:sp>
      <p:pic>
        <p:nvPicPr>
          <p:cNvPr id="5" name="Picture 2">
            <a:extLst>
              <a:ext uri="{FF2B5EF4-FFF2-40B4-BE49-F238E27FC236}">
                <a16:creationId xmlns:a16="http://schemas.microsoft.com/office/drawing/2014/main" id="{6FED4A9D-CC7F-DD27-4D9D-7CEC748931F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81973" y="640080"/>
            <a:ext cx="6448366"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7894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CNCF landscape">
            <a:extLst>
              <a:ext uri="{FF2B5EF4-FFF2-40B4-BE49-F238E27FC236}">
                <a16:creationId xmlns:a16="http://schemas.microsoft.com/office/drawing/2014/main" id="{3BAD01CC-A551-AA4E-4A9F-65E00603A0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00" y="1359221"/>
            <a:ext cx="10134600" cy="40791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BBEE9D-DC86-1EBC-2698-93AACF9365A0}"/>
              </a:ext>
            </a:extLst>
          </p:cNvPr>
          <p:cNvSpPr txBox="1"/>
          <p:nvPr/>
        </p:nvSpPr>
        <p:spPr>
          <a:xfrm>
            <a:off x="1244600" y="121562"/>
            <a:ext cx="93894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black"/>
                </a:solidFill>
                <a:effectLst/>
                <a:uLnTx/>
                <a:uFillTx/>
                <a:latin typeface="Calibri" panose="020F0502020204030204"/>
                <a:ea typeface="+mn-ea"/>
                <a:cs typeface="+mn-cs"/>
              </a:rPr>
              <a:t>Applications are more than just Kubernetes!!!</a:t>
            </a:r>
          </a:p>
        </p:txBody>
      </p:sp>
    </p:spTree>
    <p:extLst>
      <p:ext uri="{BB962C8B-B14F-4D97-AF65-F5344CB8AC3E}">
        <p14:creationId xmlns:p14="http://schemas.microsoft.com/office/powerpoint/2010/main" val="15491255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F00-E72A-BD4C-761B-43183270DE8E}"/>
              </a:ext>
            </a:extLst>
          </p:cNvPr>
          <p:cNvSpPr>
            <a:spLocks noGrp="1"/>
          </p:cNvSpPr>
          <p:nvPr>
            <p:ph type="title"/>
          </p:nvPr>
        </p:nvSpPr>
        <p:spPr/>
        <p:txBody>
          <a:bodyPr/>
          <a:lstStyle/>
          <a:p>
            <a:r>
              <a:rPr lang="en-AU" dirty="0"/>
              <a:t>Common Problems</a:t>
            </a:r>
          </a:p>
        </p:txBody>
      </p:sp>
      <p:graphicFrame>
        <p:nvGraphicFramePr>
          <p:cNvPr id="5" name="Content Placeholder 4">
            <a:extLst>
              <a:ext uri="{FF2B5EF4-FFF2-40B4-BE49-F238E27FC236}">
                <a16:creationId xmlns:a16="http://schemas.microsoft.com/office/drawing/2014/main" id="{4BDE8974-B402-718B-D704-FF09DB87EF1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6519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A4AA-3AD0-188C-EF18-E336FE9505C8}"/>
              </a:ext>
            </a:extLst>
          </p:cNvPr>
          <p:cNvSpPr>
            <a:spLocks noGrp="1"/>
          </p:cNvSpPr>
          <p:nvPr>
            <p:ph type="title"/>
          </p:nvPr>
        </p:nvSpPr>
        <p:spPr/>
        <p:txBody>
          <a:bodyPr/>
          <a:lstStyle/>
          <a:p>
            <a:r>
              <a:rPr lang="en-NZ" dirty="0"/>
              <a:t>Enter Radius</a:t>
            </a:r>
          </a:p>
        </p:txBody>
      </p:sp>
      <p:sp>
        <p:nvSpPr>
          <p:cNvPr id="4" name="Content Placeholder 3">
            <a:extLst>
              <a:ext uri="{FF2B5EF4-FFF2-40B4-BE49-F238E27FC236}">
                <a16:creationId xmlns:a16="http://schemas.microsoft.com/office/drawing/2014/main" id="{2C5C9908-8176-EBB7-F70A-9B04A8C0E16E}"/>
              </a:ext>
            </a:extLst>
          </p:cNvPr>
          <p:cNvSpPr>
            <a:spLocks noGrp="1"/>
          </p:cNvSpPr>
          <p:nvPr>
            <p:ph sz="half" idx="1"/>
          </p:nvPr>
        </p:nvSpPr>
        <p:spPr/>
        <p:txBody>
          <a:bodyPr>
            <a:normAutofit/>
          </a:bodyPr>
          <a:lstStyle/>
          <a:p>
            <a:pPr marL="0" indent="0">
              <a:buNone/>
            </a:pPr>
            <a:r>
              <a:rPr lang="en-NZ" sz="3600" i="1" dirty="0"/>
              <a:t>“Radius is an open-source, cloud-native application platform that enables developers and operators to develop and collaborate on cloud native apps across public and private clouds”</a:t>
            </a:r>
          </a:p>
        </p:txBody>
      </p:sp>
      <p:pic>
        <p:nvPicPr>
          <p:cNvPr id="1026" name="Picture 2">
            <a:extLst>
              <a:ext uri="{FF2B5EF4-FFF2-40B4-BE49-F238E27FC236}">
                <a16:creationId xmlns:a16="http://schemas.microsoft.com/office/drawing/2014/main" id="{183DE906-82C3-33B5-D41F-FC5715B8AB0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45304" y="1825625"/>
            <a:ext cx="5035391"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adius">
            <a:extLst>
              <a:ext uri="{FF2B5EF4-FFF2-40B4-BE49-F238E27FC236}">
                <a16:creationId xmlns:a16="http://schemas.microsoft.com/office/drawing/2014/main" id="{1C06C7B8-B97A-C233-80DC-299322E48A1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13128" y="668115"/>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13769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7FDF32-B80D-5EE6-794F-7182AEE2A1F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Developer + Operator Collaboration</a:t>
            </a:r>
          </a:p>
        </p:txBody>
      </p:sp>
      <p:sp>
        <p:nvSpPr>
          <p:cNvPr id="308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37F9A30-F7F3-7655-2731-D9AF4946BEB2}"/>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2200"/>
              <a:t>Developers define applications and dependencies</a:t>
            </a:r>
          </a:p>
          <a:p>
            <a:r>
              <a:rPr lang="en-US" sz="2200"/>
              <a:t>Operators define environments .</a:t>
            </a:r>
          </a:p>
          <a:p>
            <a:r>
              <a:rPr lang="en-US" sz="2200"/>
              <a:t>Radius brings them together, deploying apps and infra that meet both requirements.</a:t>
            </a:r>
          </a:p>
        </p:txBody>
      </p:sp>
      <p:pic>
        <p:nvPicPr>
          <p:cNvPr id="3074" name="Picture 2">
            <a:extLst>
              <a:ext uri="{FF2B5EF4-FFF2-40B4-BE49-F238E27FC236}">
                <a16:creationId xmlns:a16="http://schemas.microsoft.com/office/drawing/2014/main" id="{A187832A-739A-E00E-5D39-B1AF0C276E3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54296" y="1884291"/>
            <a:ext cx="6903720" cy="3089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adius">
            <a:extLst>
              <a:ext uri="{FF2B5EF4-FFF2-40B4-BE49-F238E27FC236}">
                <a16:creationId xmlns:a16="http://schemas.microsoft.com/office/drawing/2014/main" id="{C74EBC26-4804-16D4-5CB1-91D0C272D8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13128" y="668115"/>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09218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7881BE-E5F4-E718-0908-803697554FE4}"/>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dirty="0">
                <a:solidFill>
                  <a:schemeClr val="tx1"/>
                </a:solidFill>
                <a:latin typeface="+mj-lt"/>
                <a:ea typeface="+mj-ea"/>
                <a:cs typeface="+mj-cs"/>
              </a:rPr>
              <a:t>Applications</a:t>
            </a:r>
          </a:p>
        </p:txBody>
      </p:sp>
      <p:pic>
        <p:nvPicPr>
          <p:cNvPr id="4098" name="Picture 2">
            <a:extLst>
              <a:ext uri="{FF2B5EF4-FFF2-40B4-BE49-F238E27FC236}">
                <a16:creationId xmlns:a16="http://schemas.microsoft.com/office/drawing/2014/main" id="{1711A957-C43E-6B0D-3582-BA7F2D5A157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30936" y="1190822"/>
            <a:ext cx="5458968" cy="4476355"/>
          </a:xfrm>
          <a:prstGeom prst="rect">
            <a:avLst/>
          </a:prstGeom>
          <a:noFill/>
          <a:extLst>
            <a:ext uri="{909E8E84-426E-40DD-AFC4-6F175D3DCCD1}">
              <a14:hiddenFill xmlns:a14="http://schemas.microsoft.com/office/drawing/2010/main">
                <a:solidFill>
                  <a:srgbClr val="FFFFFF"/>
                </a:solidFill>
              </a14:hiddenFill>
            </a:ext>
          </a:extLst>
        </p:spPr>
      </p:pic>
      <p:sp>
        <p:nvSpPr>
          <p:cNvPr id="410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36F9B852-7CD6-5300-F82F-6F689B72C762}"/>
              </a:ext>
            </a:extLst>
          </p:cNvPr>
          <p:cNvSpPr>
            <a:spLocks noGrp="1"/>
          </p:cNvSpPr>
          <p:nvPr>
            <p:ph sz="half" idx="2"/>
          </p:nvPr>
        </p:nvSpPr>
        <p:spPr>
          <a:xfrm>
            <a:off x="6739128" y="2664886"/>
            <a:ext cx="4818888" cy="3550789"/>
          </a:xfrm>
        </p:spPr>
        <p:txBody>
          <a:bodyPr vert="horz" lIns="91440" tIns="45720" rIns="91440" bIns="45720" rtlCol="0" anchor="t">
            <a:normAutofit/>
          </a:bodyPr>
          <a:lstStyle/>
          <a:p>
            <a:r>
              <a:rPr lang="en-US" sz="2200"/>
              <a:t>Primary resource that brings your application + infra together.</a:t>
            </a:r>
          </a:p>
          <a:p>
            <a:r>
              <a:rPr lang="en-US" sz="2200"/>
              <a:t>Includes services, dependencies, relationships.</a:t>
            </a:r>
          </a:p>
          <a:p>
            <a:r>
              <a:rPr lang="en-US" sz="2200"/>
              <a:t>Single description and view of entire app via an Application Graph</a:t>
            </a:r>
          </a:p>
        </p:txBody>
      </p:sp>
      <p:pic>
        <p:nvPicPr>
          <p:cNvPr id="3" name="Picture 2" descr="Radius">
            <a:extLst>
              <a:ext uri="{FF2B5EF4-FFF2-40B4-BE49-F238E27FC236}">
                <a16:creationId xmlns:a16="http://schemas.microsoft.com/office/drawing/2014/main" id="{561F28AD-DA38-B6C0-4D07-3C3D50A710C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39128" y="638089"/>
            <a:ext cx="2640672" cy="71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09146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lbourne 2024 - Speaker Template" id="{344CF3AC-FD5F-314A-88E0-C8BD5406E7C0}" vid="{6DF5FBFD-1BEE-7C4D-A77C-EC3F83936CE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adius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Radius.pptx" id="{F732D5DD-8F83-41CB-8D53-1AAEC78C8157}" vid="{646799B2-82A3-4DC6-96B3-36636AA9651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Melbourne 2024 - Speaker Template (2)</Template>
  <TotalTime>169</TotalTime>
  <Words>1021</Words>
  <Application>Microsoft Office PowerPoint</Application>
  <PresentationFormat>Widescreen</PresentationFormat>
  <Paragraphs>141</Paragraphs>
  <Slides>19</Slides>
  <Notes>11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19</vt:i4>
      </vt:variant>
    </vt:vector>
  </HeadingPairs>
  <TitlesOfParts>
    <vt:vector size="32" baseType="lpstr">
      <vt:lpstr>Aptos</vt:lpstr>
      <vt:lpstr>Arial</vt:lpstr>
      <vt:lpstr>Calibri</vt:lpstr>
      <vt:lpstr>Calibri Light</vt:lpstr>
      <vt:lpstr>Consolas</vt:lpstr>
      <vt:lpstr>Montserrat</vt:lpstr>
      <vt:lpstr>Raleway</vt:lpstr>
      <vt:lpstr>Segoe UI</vt:lpstr>
      <vt:lpstr>Segoe UI Semibold</vt:lpstr>
      <vt:lpstr>Wingdings</vt:lpstr>
      <vt:lpstr>Office Theme</vt:lpstr>
      <vt:lpstr>1_Office Theme</vt:lpstr>
      <vt:lpstr>Radius White Template</vt:lpstr>
      <vt:lpstr>Building and operating cloud-native applications with Radius</vt:lpstr>
      <vt:lpstr>PowerPoint Presentation</vt:lpstr>
      <vt:lpstr>whoami?</vt:lpstr>
      <vt:lpstr>Agenda</vt:lpstr>
      <vt:lpstr>PowerPoint Presentation</vt:lpstr>
      <vt:lpstr>Common Problems</vt:lpstr>
      <vt:lpstr>Enter Radius</vt:lpstr>
      <vt:lpstr>Developer + Operator Collaboration</vt:lpstr>
      <vt:lpstr>Applications</vt:lpstr>
      <vt:lpstr>Application portability</vt:lpstr>
      <vt:lpstr>Radius Recipes</vt:lpstr>
      <vt:lpstr>Environments</vt:lpstr>
      <vt:lpstr>PowerPoint Presentation</vt:lpstr>
      <vt:lpstr>PowerPoint Presentation</vt:lpstr>
      <vt:lpstr>Let’s build some Radius Apps!</vt:lpstr>
      <vt:lpstr>Submitted  to CNCF</vt:lpstr>
      <vt:lpstr>PowerPoint Presentation</vt:lpstr>
      <vt:lpstr>Thanks for listening!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and operating cloud-native applications with Radius</dc:title>
  <dc:creator>Will Velida</dc:creator>
  <cp:lastModifiedBy>Will Velida</cp:lastModifiedBy>
  <cp:revision>2</cp:revision>
  <dcterms:created xsi:type="dcterms:W3CDTF">2024-04-18T09:43:33Z</dcterms:created>
  <dcterms:modified xsi:type="dcterms:W3CDTF">2024-04-20T03:50:56Z</dcterms:modified>
</cp:coreProperties>
</file>